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sldSz cx="18288000" cy="10287000"/>
  <p:notesSz cx="6858000" cy="9144000"/>
  <p:embeddedFontLs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anva Sans" panose="020B0604020202020204" charset="0"/>
      <p:regular r:id="rId101"/>
    </p:embeddedFont>
    <p:embeddedFont>
      <p:font typeface="Canva Sans Bold" panose="020B0604020202020204" charset="0"/>
      <p:regular r:id="rId102"/>
    </p:embeddedFont>
    <p:embeddedFont>
      <p:font typeface="Gagalin" panose="020B0604020202020204" charset="0"/>
      <p:regular r:id="rId103"/>
    </p:embeddedFont>
    <p:embeddedFont>
      <p:font typeface="Nunito Bold" panose="020B0604020202020204" charset="0"/>
      <p:regular r:id="rId104"/>
    </p:embeddedFont>
    <p:embeddedFont>
      <p:font typeface="Nunito Heavy" panose="020B0604020202020204" charset="0"/>
      <p:regular r:id="rId105"/>
    </p:embeddedFont>
    <p:embeddedFont>
      <p:font typeface="Nunito Ultra-Bold" panose="020B0604020202020204" charset="0"/>
      <p:regular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346D-2C50-47BF-9843-CBCA962AA956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B698F-7789-41FA-9D7D-C46BF880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0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B698F-7789-41FA-9D7D-C46BF88025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1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7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7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80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92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05.jpeg"/><Relationship Id="rId4" Type="http://schemas.openxmlformats.org/officeDocument/2006/relationships/image" Target="../media/image104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4468522"/>
            <a:ext cx="18288000" cy="5778062"/>
          </a:xfrm>
          <a:custGeom>
            <a:avLst/>
            <a:gdLst/>
            <a:ahLst/>
            <a:cxnLst/>
            <a:rect l="l" t="t" r="r" b="b"/>
            <a:pathLst>
              <a:path w="18288000" h="5778062">
                <a:moveTo>
                  <a:pt x="0" y="0"/>
                </a:moveTo>
                <a:lnTo>
                  <a:pt x="18288000" y="0"/>
                </a:lnTo>
                <a:lnTo>
                  <a:pt x="18288000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8253" b="-108253"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11659" y="1986856"/>
            <a:ext cx="12264682" cy="149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28"/>
              </a:lnSpc>
            </a:pPr>
            <a:r>
              <a:rPr lang="en-US" sz="10998">
                <a:solidFill>
                  <a:srgbClr val="3E3E3E"/>
                </a:solidFill>
                <a:latin typeface="Nunito Heavy"/>
              </a:rPr>
              <a:t>RETAIL MARKET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7300" y="3781200"/>
            <a:ext cx="7613893" cy="65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</a:pPr>
            <a:r>
              <a:rPr lang="en-US" sz="4349">
                <a:solidFill>
                  <a:srgbClr val="1A25EF"/>
                </a:solidFill>
                <a:latin typeface="Gagalin"/>
              </a:rPr>
              <a:t>M. RAMA  GOPALA KRISHNA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20388" y="797984"/>
            <a:ext cx="3447225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6000" spc="104" dirty="0">
                <a:solidFill>
                  <a:srgbClr val="FFFFFF"/>
                </a:solidFill>
                <a:latin typeface="Nunito Heavy"/>
              </a:rPr>
              <a:t> </a:t>
            </a:r>
            <a:r>
              <a:rPr lang="en-US" sz="6000" spc="104" dirty="0">
                <a:solidFill>
                  <a:srgbClr val="92D050"/>
                </a:solidFill>
                <a:latin typeface="Nunito Heavy"/>
              </a:rPr>
              <a:t>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9254" y="3390675"/>
            <a:ext cx="7613893" cy="65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</a:pPr>
            <a:r>
              <a:rPr lang="en-US" sz="4349">
                <a:solidFill>
                  <a:srgbClr val="6FB429"/>
                </a:solidFill>
                <a:latin typeface="Gagalin"/>
              </a:rPr>
              <a:t>PRESENTED BY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02048" y="1"/>
            <a:ext cx="7685952" cy="10172700"/>
            <a:chOff x="0" y="0"/>
            <a:chExt cx="11624381" cy="14757958"/>
          </a:xfrm>
        </p:grpSpPr>
        <p:sp>
          <p:nvSpPr>
            <p:cNvPr id="4" name="Freeform 4"/>
            <p:cNvSpPr/>
            <p:nvPr/>
          </p:nvSpPr>
          <p:spPr>
            <a:xfrm>
              <a:off x="0" y="8458847"/>
              <a:ext cx="571306" cy="570592"/>
            </a:xfrm>
            <a:custGeom>
              <a:avLst/>
              <a:gdLst/>
              <a:ahLst/>
              <a:cxnLst/>
              <a:rect l="l" t="t" r="r" b="b"/>
              <a:pathLst>
                <a:path w="571306" h="570592">
                  <a:moveTo>
                    <a:pt x="0" y="0"/>
                  </a:moveTo>
                  <a:lnTo>
                    <a:pt x="571306" y="0"/>
                  </a:lnTo>
                  <a:lnTo>
                    <a:pt x="571306" y="570592"/>
                  </a:lnTo>
                  <a:lnTo>
                    <a:pt x="0" y="57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30565" y="2028099"/>
              <a:ext cx="9314004" cy="11153407"/>
            </a:xfrm>
            <a:custGeom>
              <a:avLst/>
              <a:gdLst/>
              <a:ahLst/>
              <a:cxnLst/>
              <a:rect l="l" t="t" r="r" b="b"/>
              <a:pathLst>
                <a:path w="9314004" h="11153407">
                  <a:moveTo>
                    <a:pt x="9314004" y="0"/>
                  </a:moveTo>
                  <a:lnTo>
                    <a:pt x="0" y="0"/>
                  </a:lnTo>
                  <a:lnTo>
                    <a:pt x="0" y="11153408"/>
                  </a:lnTo>
                  <a:lnTo>
                    <a:pt x="9314004" y="11153408"/>
                  </a:lnTo>
                  <a:lnTo>
                    <a:pt x="9314004" y="0"/>
                  </a:lnTo>
                  <a:close/>
                </a:path>
              </a:pathLst>
            </a:custGeom>
            <a:blipFill>
              <a:blip r:embed="rId4"/>
              <a:stretch>
                <a:fillRect b="-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316081" y="3151358"/>
              <a:ext cx="520720" cy="520069"/>
            </a:xfrm>
            <a:custGeom>
              <a:avLst/>
              <a:gdLst/>
              <a:ahLst/>
              <a:cxnLst/>
              <a:rect l="l" t="t" r="r" b="b"/>
              <a:pathLst>
                <a:path w="520720" h="520069">
                  <a:moveTo>
                    <a:pt x="0" y="0"/>
                  </a:moveTo>
                  <a:lnTo>
                    <a:pt x="520720" y="0"/>
                  </a:lnTo>
                  <a:lnTo>
                    <a:pt x="520720" y="520069"/>
                  </a:lnTo>
                  <a:lnTo>
                    <a:pt x="0" y="520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223092" y="13757457"/>
              <a:ext cx="920246" cy="919096"/>
            </a:xfrm>
            <a:custGeom>
              <a:avLst/>
              <a:gdLst/>
              <a:ahLst/>
              <a:cxnLst/>
              <a:rect l="l" t="t" r="r" b="b"/>
              <a:pathLst>
                <a:path w="920246" h="919096">
                  <a:moveTo>
                    <a:pt x="0" y="0"/>
                  </a:moveTo>
                  <a:lnTo>
                    <a:pt x="920246" y="0"/>
                  </a:lnTo>
                  <a:lnTo>
                    <a:pt x="920246" y="919096"/>
                  </a:lnTo>
                  <a:lnTo>
                    <a:pt x="0" y="919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8964940" y="13000899"/>
              <a:ext cx="1759258" cy="1757059"/>
            </a:xfrm>
            <a:custGeom>
              <a:avLst/>
              <a:gdLst/>
              <a:ahLst/>
              <a:cxnLst/>
              <a:rect l="l" t="t" r="r" b="b"/>
              <a:pathLst>
                <a:path w="1759258" h="1757059">
                  <a:moveTo>
                    <a:pt x="0" y="0"/>
                  </a:moveTo>
                  <a:lnTo>
                    <a:pt x="1759258" y="0"/>
                  </a:lnTo>
                  <a:lnTo>
                    <a:pt x="1759258" y="1757059"/>
                  </a:lnTo>
                  <a:lnTo>
                    <a:pt x="0" y="175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 rot="-3750179">
              <a:off x="9106153" y="1152461"/>
              <a:ext cx="1977593" cy="2419074"/>
            </a:xfrm>
            <a:custGeom>
              <a:avLst/>
              <a:gdLst/>
              <a:ahLst/>
              <a:cxnLst/>
              <a:rect l="l" t="t" r="r" b="b"/>
              <a:pathLst>
                <a:path w="1977593" h="2419074">
                  <a:moveTo>
                    <a:pt x="0" y="0"/>
                  </a:moveTo>
                  <a:lnTo>
                    <a:pt x="1977594" y="0"/>
                  </a:lnTo>
                  <a:lnTo>
                    <a:pt x="1977594" y="2419074"/>
                  </a:lnTo>
                  <a:lnTo>
                    <a:pt x="0" y="241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 rot="-152080">
              <a:off x="41676" y="71163"/>
              <a:ext cx="3261561" cy="1956937"/>
            </a:xfrm>
            <a:custGeom>
              <a:avLst/>
              <a:gdLst/>
              <a:ahLst/>
              <a:cxnLst/>
              <a:rect l="l" t="t" r="r" b="b"/>
              <a:pathLst>
                <a:path w="3261561" h="1956937">
                  <a:moveTo>
                    <a:pt x="0" y="0"/>
                  </a:moveTo>
                  <a:lnTo>
                    <a:pt x="3261562" y="0"/>
                  </a:lnTo>
                  <a:lnTo>
                    <a:pt x="3261562" y="1956936"/>
                  </a:lnTo>
                  <a:lnTo>
                    <a:pt x="0" y="1956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028700" y="349004"/>
            <a:ext cx="8115300" cy="215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3E3E3E"/>
                </a:solidFill>
                <a:latin typeface="Nunito Heavy"/>
              </a:rPr>
              <a:t>Hypothesis Genaration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42950" y="3039185"/>
            <a:ext cx="1255120" cy="1145198"/>
            <a:chOff x="0" y="0"/>
            <a:chExt cx="1584663" cy="14458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4663" cy="1445879"/>
            </a:xfrm>
            <a:custGeom>
              <a:avLst/>
              <a:gdLst/>
              <a:ahLst/>
              <a:cxnLst/>
              <a:rect l="l" t="t" r="r" b="b"/>
              <a:pathLst>
                <a:path w="1584663" h="1445879">
                  <a:moveTo>
                    <a:pt x="0" y="0"/>
                  </a:moveTo>
                  <a:lnTo>
                    <a:pt x="1584663" y="0"/>
                  </a:lnTo>
                  <a:lnTo>
                    <a:pt x="1584663" y="1445879"/>
                  </a:lnTo>
                  <a:lnTo>
                    <a:pt x="0" y="1445879"/>
                  </a:lnTo>
                  <a:close/>
                </a:path>
              </a:pathLst>
            </a:custGeom>
            <a:solidFill>
              <a:srgbClr val="ABAFF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584663" cy="1436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3"/>
                </a:lnSpc>
              </a:pPr>
              <a:r>
                <a:rPr lang="en-US" sz="4070">
                  <a:solidFill>
                    <a:srgbClr val="000000"/>
                  </a:solidFill>
                  <a:latin typeface="Nunito Ultra-Bold"/>
                </a:rPr>
                <a:t>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62198" y="2972510"/>
            <a:ext cx="6793390" cy="6930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66"/>
              </a:lnSpc>
              <a:spcBef>
                <a:spcPct val="0"/>
              </a:spcBef>
            </a:pPr>
            <a:r>
              <a:rPr lang="en-US" sz="3333" u="sng">
                <a:solidFill>
                  <a:srgbClr val="3E3E3E"/>
                </a:solidFill>
                <a:latin typeface="Nunito Bold"/>
              </a:rPr>
              <a:t>Sto</a:t>
            </a:r>
            <a:r>
              <a:rPr lang="en-US" sz="3333" u="sng" strike="noStrike">
                <a:solidFill>
                  <a:srgbClr val="3E3E3E"/>
                </a:solidFill>
                <a:latin typeface="Nunito Bold"/>
              </a:rPr>
              <a:t>re Data-</a:t>
            </a:r>
          </a:p>
          <a:p>
            <a:pPr marL="0" lvl="0" indent="0" algn="l">
              <a:lnSpc>
                <a:spcPts val="3826"/>
              </a:lnSpc>
              <a:spcBef>
                <a:spcPct val="0"/>
              </a:spcBef>
            </a:pPr>
            <a:endParaRPr lang="en-US" sz="3333" u="sng" strike="noStrike">
              <a:solidFill>
                <a:srgbClr val="3E3E3E"/>
              </a:solidFill>
              <a:latin typeface="Nunito Bold"/>
            </a:endParaRPr>
          </a:p>
          <a:p>
            <a:pPr marL="476288" lvl="1" indent="-238144" algn="l">
              <a:lnSpc>
                <a:spcPts val="3088"/>
              </a:lnSpc>
              <a:spcBef>
                <a:spcPct val="0"/>
              </a:spcBef>
              <a:buFont typeface="Arial"/>
              <a:buChar char="•"/>
            </a:pPr>
            <a:r>
              <a:rPr lang="en-US" sz="2206" u="none" strike="noStrike">
                <a:solidFill>
                  <a:srgbClr val="3E3E3E"/>
                </a:solidFill>
                <a:latin typeface="Nunito Bold"/>
              </a:rPr>
              <a:t>STORE_ID - store number</a:t>
            </a:r>
          </a:p>
          <a:p>
            <a:pPr marL="476288" lvl="1" indent="-238144" algn="l">
              <a:lnSpc>
                <a:spcPts val="3088"/>
              </a:lnSpc>
              <a:spcBef>
                <a:spcPct val="0"/>
              </a:spcBef>
              <a:buFont typeface="Arial"/>
              <a:buChar char="•"/>
            </a:pPr>
            <a:r>
              <a:rPr lang="en-US" sz="2206" u="none" strike="noStrike">
                <a:solidFill>
                  <a:srgbClr val="3E3E3E"/>
                </a:solidFill>
                <a:latin typeface="Nunito Bold"/>
              </a:rPr>
              <a:t>STORE_NAME - Name of store</a:t>
            </a:r>
          </a:p>
          <a:p>
            <a:pPr marL="476288" lvl="1" indent="-238144" algn="l">
              <a:lnSpc>
                <a:spcPts val="3088"/>
              </a:lnSpc>
              <a:spcBef>
                <a:spcPct val="0"/>
              </a:spcBef>
              <a:buFont typeface="Arial"/>
              <a:buChar char="•"/>
            </a:pPr>
            <a:r>
              <a:rPr lang="en-US" sz="2206" u="none" strike="noStrike">
                <a:solidFill>
                  <a:srgbClr val="3E3E3E"/>
                </a:solidFill>
                <a:latin typeface="Nunito Bold"/>
              </a:rPr>
              <a:t>ADDRESS_CITY_NAME - city</a:t>
            </a:r>
          </a:p>
          <a:p>
            <a:pPr marL="476288" lvl="1" indent="-238144" algn="l">
              <a:lnSpc>
                <a:spcPts val="3088"/>
              </a:lnSpc>
              <a:spcBef>
                <a:spcPct val="0"/>
              </a:spcBef>
              <a:buFont typeface="Arial"/>
              <a:buChar char="•"/>
            </a:pPr>
            <a:r>
              <a:rPr lang="en-US" sz="2206" u="none" strike="noStrike">
                <a:solidFill>
                  <a:srgbClr val="3E3E3E"/>
                </a:solidFill>
                <a:latin typeface="Nunito Bold"/>
              </a:rPr>
              <a:t>ADDRESS_STATE_PROV_CODE - state</a:t>
            </a:r>
          </a:p>
          <a:p>
            <a:pPr marL="476288" lvl="1" indent="-238144" algn="l">
              <a:lnSpc>
                <a:spcPts val="3088"/>
              </a:lnSpc>
              <a:spcBef>
                <a:spcPct val="0"/>
              </a:spcBef>
              <a:buFont typeface="Arial"/>
              <a:buChar char="•"/>
            </a:pPr>
            <a:r>
              <a:rPr lang="en-US" sz="2206" u="none" strike="noStrike">
                <a:solidFill>
                  <a:srgbClr val="3E3E3E"/>
                </a:solidFill>
                <a:latin typeface="Nunito Bold"/>
              </a:rPr>
              <a:t>MSA_CODE - (Metropolitan Statistical Area) Based on geographic region and population density</a:t>
            </a:r>
          </a:p>
          <a:p>
            <a:pPr marL="476288" lvl="1" indent="-238144" algn="l">
              <a:lnSpc>
                <a:spcPts val="3088"/>
              </a:lnSpc>
              <a:spcBef>
                <a:spcPct val="0"/>
              </a:spcBef>
              <a:buFont typeface="Arial"/>
              <a:buChar char="•"/>
            </a:pPr>
            <a:r>
              <a:rPr lang="en-US" sz="2206" u="none" strike="noStrike">
                <a:solidFill>
                  <a:srgbClr val="3E3E3E"/>
                </a:solidFill>
                <a:latin typeface="Nunito Bold"/>
              </a:rPr>
              <a:t>SEG_VALUE_NAME - Store Segment Name</a:t>
            </a:r>
          </a:p>
          <a:p>
            <a:pPr marL="476288" lvl="1" indent="-238144" algn="l">
              <a:lnSpc>
                <a:spcPts val="3088"/>
              </a:lnSpc>
              <a:spcBef>
                <a:spcPct val="0"/>
              </a:spcBef>
              <a:buFont typeface="Arial"/>
              <a:buChar char="•"/>
            </a:pPr>
            <a:r>
              <a:rPr lang="en-US" sz="2206" u="none" strike="noStrike">
                <a:solidFill>
                  <a:srgbClr val="3E3E3E"/>
                </a:solidFill>
                <a:latin typeface="Nunito Bold"/>
              </a:rPr>
              <a:t>PARKING_SPACE_QTY - number of parking spaces in the store parking lot</a:t>
            </a:r>
          </a:p>
          <a:p>
            <a:pPr marL="476288" lvl="1" indent="-238144" algn="l">
              <a:lnSpc>
                <a:spcPts val="3088"/>
              </a:lnSpc>
              <a:spcBef>
                <a:spcPct val="0"/>
              </a:spcBef>
              <a:buFont typeface="Arial"/>
              <a:buChar char="•"/>
            </a:pPr>
            <a:r>
              <a:rPr lang="en-US" sz="2206" u="none" strike="noStrike">
                <a:solidFill>
                  <a:srgbClr val="3E3E3E"/>
                </a:solidFill>
                <a:latin typeface="Nunito Bold"/>
              </a:rPr>
              <a:t>SALES_AREA_SIZE_NUM - square footage of store</a:t>
            </a:r>
          </a:p>
          <a:p>
            <a:pPr marL="476288" lvl="1" indent="-238144" algn="l">
              <a:lnSpc>
                <a:spcPts val="3088"/>
              </a:lnSpc>
              <a:spcBef>
                <a:spcPct val="0"/>
              </a:spcBef>
              <a:buFont typeface="Arial"/>
              <a:buChar char="•"/>
            </a:pPr>
            <a:r>
              <a:rPr lang="en-US" sz="2206" u="none" strike="noStrike">
                <a:solidFill>
                  <a:srgbClr val="3E3E3E"/>
                </a:solidFill>
                <a:latin typeface="Nunito Bold"/>
              </a:rPr>
              <a:t>AVG_WEEKLY_BASKETS - average weekly baskets sold in the store</a:t>
            </a:r>
          </a:p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endParaRPr lang="en-US" sz="2206" u="none" strike="noStrike">
              <a:solidFill>
                <a:srgbClr val="3E3E3E"/>
              </a:solidFill>
              <a:latin typeface="Nunit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9540" y="3530389"/>
            <a:ext cx="13289760" cy="2706278"/>
          </a:xfrm>
          <a:custGeom>
            <a:avLst/>
            <a:gdLst/>
            <a:ahLst/>
            <a:cxnLst/>
            <a:rect l="l" t="t" r="r" b="b"/>
            <a:pathLst>
              <a:path w="13289760" h="2706278">
                <a:moveTo>
                  <a:pt x="0" y="0"/>
                </a:moveTo>
                <a:lnTo>
                  <a:pt x="13289760" y="0"/>
                </a:lnTo>
                <a:lnTo>
                  <a:pt x="13289760" y="2706279"/>
                </a:lnTo>
                <a:lnTo>
                  <a:pt x="0" y="270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53702" y="6150013"/>
            <a:ext cx="4974276" cy="3996844"/>
            <a:chOff x="0" y="0"/>
            <a:chExt cx="6632368" cy="5329125"/>
          </a:xfrm>
        </p:grpSpPr>
        <p:sp>
          <p:nvSpPr>
            <p:cNvPr id="5" name="Freeform 5"/>
            <p:cNvSpPr/>
            <p:nvPr/>
          </p:nvSpPr>
          <p:spPr>
            <a:xfrm>
              <a:off x="4703581" y="2979121"/>
              <a:ext cx="782689" cy="781711"/>
            </a:xfrm>
            <a:custGeom>
              <a:avLst/>
              <a:gdLst/>
              <a:ahLst/>
              <a:cxnLst/>
              <a:rect l="l" t="t" r="r" b="b"/>
              <a:pathLst>
                <a:path w="782689" h="781711">
                  <a:moveTo>
                    <a:pt x="0" y="0"/>
                  </a:moveTo>
                  <a:lnTo>
                    <a:pt x="782689" y="0"/>
                  </a:lnTo>
                  <a:lnTo>
                    <a:pt x="782689" y="781711"/>
                  </a:lnTo>
                  <a:lnTo>
                    <a:pt x="0" y="7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1694199"/>
              <a:ext cx="3634926" cy="3634926"/>
            </a:xfrm>
            <a:custGeom>
              <a:avLst/>
              <a:gdLst/>
              <a:ahLst/>
              <a:cxnLst/>
              <a:rect l="l" t="t" r="r" b="b"/>
              <a:pathLst>
                <a:path w="3634926" h="3634926">
                  <a:moveTo>
                    <a:pt x="0" y="0"/>
                  </a:moveTo>
                  <a:lnTo>
                    <a:pt x="3634926" y="0"/>
                  </a:lnTo>
                  <a:lnTo>
                    <a:pt x="3634926" y="3634926"/>
                  </a:lnTo>
                  <a:lnTo>
                    <a:pt x="0" y="363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009204" y="1267342"/>
              <a:ext cx="623163" cy="622384"/>
            </a:xfrm>
            <a:custGeom>
              <a:avLst/>
              <a:gdLst/>
              <a:ahLst/>
              <a:cxnLst/>
              <a:rect l="l" t="t" r="r" b="b"/>
              <a:pathLst>
                <a:path w="623163" h="622384">
                  <a:moveTo>
                    <a:pt x="0" y="0"/>
                  </a:moveTo>
                  <a:lnTo>
                    <a:pt x="623164" y="0"/>
                  </a:lnTo>
                  <a:lnTo>
                    <a:pt x="623164" y="622385"/>
                  </a:lnTo>
                  <a:lnTo>
                    <a:pt x="0" y="6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17463" y="0"/>
              <a:ext cx="861001" cy="859925"/>
            </a:xfrm>
            <a:custGeom>
              <a:avLst/>
              <a:gdLst/>
              <a:ahLst/>
              <a:cxnLst/>
              <a:rect l="l" t="t" r="r" b="b"/>
              <a:pathLst>
                <a:path w="861001" h="859925">
                  <a:moveTo>
                    <a:pt x="0" y="0"/>
                  </a:moveTo>
                  <a:lnTo>
                    <a:pt x="861001" y="0"/>
                  </a:lnTo>
                  <a:lnTo>
                    <a:pt x="861001" y="859925"/>
                  </a:lnTo>
                  <a:lnTo>
                    <a:pt x="0" y="8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697166" y="394363"/>
            <a:ext cx="4581093" cy="3741584"/>
            <a:chOff x="0" y="0"/>
            <a:chExt cx="6108124" cy="4988779"/>
          </a:xfrm>
        </p:grpSpPr>
        <p:sp>
          <p:nvSpPr>
            <p:cNvPr id="10" name="Freeform 10"/>
            <p:cNvSpPr/>
            <p:nvPr/>
          </p:nvSpPr>
          <p:spPr>
            <a:xfrm>
              <a:off x="1514299" y="4093306"/>
              <a:ext cx="896594" cy="895473"/>
            </a:xfrm>
            <a:custGeom>
              <a:avLst/>
              <a:gdLst/>
              <a:ahLst/>
              <a:cxnLst/>
              <a:rect l="l" t="t" r="r" b="b"/>
              <a:pathLst>
                <a:path w="896594" h="895473">
                  <a:moveTo>
                    <a:pt x="0" y="0"/>
                  </a:moveTo>
                  <a:lnTo>
                    <a:pt x="896595" y="0"/>
                  </a:lnTo>
                  <a:lnTo>
                    <a:pt x="896595" y="895473"/>
                  </a:lnTo>
                  <a:lnTo>
                    <a:pt x="0" y="89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025654" y="0"/>
              <a:ext cx="3599423" cy="4155179"/>
            </a:xfrm>
            <a:custGeom>
              <a:avLst/>
              <a:gdLst/>
              <a:ahLst/>
              <a:cxnLst/>
              <a:rect l="l" t="t" r="r" b="b"/>
              <a:pathLst>
                <a:path w="3599423" h="4155179">
                  <a:moveTo>
                    <a:pt x="0" y="0"/>
                  </a:moveTo>
                  <a:lnTo>
                    <a:pt x="3599423" y="0"/>
                  </a:lnTo>
                  <a:lnTo>
                    <a:pt x="3599423" y="4155179"/>
                  </a:lnTo>
                  <a:lnTo>
                    <a:pt x="0" y="415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15271"/>
              <a:ext cx="713732" cy="712840"/>
            </a:xfrm>
            <a:custGeom>
              <a:avLst/>
              <a:gdLst/>
              <a:ahLst/>
              <a:cxnLst/>
              <a:rect l="l" t="t" r="r" b="b"/>
              <a:pathLst>
                <a:path w="713732" h="712840">
                  <a:moveTo>
                    <a:pt x="0" y="0"/>
                  </a:moveTo>
                  <a:lnTo>
                    <a:pt x="713732" y="0"/>
                  </a:lnTo>
                  <a:lnTo>
                    <a:pt x="713732" y="712840"/>
                  </a:lnTo>
                  <a:lnTo>
                    <a:pt x="0" y="71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5625077" y="3209110"/>
              <a:ext cx="483047" cy="482443"/>
            </a:xfrm>
            <a:custGeom>
              <a:avLst/>
              <a:gdLst/>
              <a:ahLst/>
              <a:cxnLst/>
              <a:rect l="l" t="t" r="r" b="b"/>
              <a:pathLst>
                <a:path w="483047" h="482443">
                  <a:moveTo>
                    <a:pt x="0" y="0"/>
                  </a:moveTo>
                  <a:lnTo>
                    <a:pt x="483047" y="0"/>
                  </a:lnTo>
                  <a:lnTo>
                    <a:pt x="483047" y="482443"/>
                  </a:lnTo>
                  <a:lnTo>
                    <a:pt x="0" y="48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1184019">
            <a:off x="1190679" y="3090858"/>
            <a:ext cx="4146251" cy="4146251"/>
          </a:xfrm>
          <a:custGeom>
            <a:avLst/>
            <a:gdLst/>
            <a:ahLst/>
            <a:cxnLst/>
            <a:rect l="l" t="t" r="r" b="b"/>
            <a:pathLst>
              <a:path w="4146251" h="4146251">
                <a:moveTo>
                  <a:pt x="0" y="0"/>
                </a:moveTo>
                <a:lnTo>
                  <a:pt x="4146252" y="0"/>
                </a:lnTo>
                <a:lnTo>
                  <a:pt x="4146252" y="4146251"/>
                </a:lnTo>
                <a:lnTo>
                  <a:pt x="0" y="41462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834919" y="4643540"/>
            <a:ext cx="10481597" cy="113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24"/>
              </a:lnSpc>
              <a:spcBef>
                <a:spcPct val="0"/>
              </a:spcBef>
            </a:pPr>
            <a:r>
              <a:rPr lang="en-US" sz="8372">
                <a:solidFill>
                  <a:srgbClr val="FFFFFF"/>
                </a:solidFill>
                <a:latin typeface="Nunito Heavy"/>
              </a:rPr>
              <a:t>Data Preprocessing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42702" y="0"/>
            <a:ext cx="7945298" cy="10287000"/>
          </a:xfrm>
          <a:custGeom>
            <a:avLst/>
            <a:gdLst/>
            <a:ahLst/>
            <a:cxnLst/>
            <a:rect l="l" t="t" r="r" b="b"/>
            <a:pathLst>
              <a:path w="7945298" h="10287000">
                <a:moveTo>
                  <a:pt x="0" y="0"/>
                </a:moveTo>
                <a:lnTo>
                  <a:pt x="7945298" y="0"/>
                </a:lnTo>
                <a:lnTo>
                  <a:pt x="79452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37" r="-281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504825"/>
            <a:ext cx="9461063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Why Data Preprocessing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661852"/>
            <a:ext cx="10191110" cy="429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000000"/>
                </a:solidFill>
                <a:latin typeface="Canva Sans Bold"/>
              </a:rPr>
              <a:t>Data preprocessing involves transforming raw data into a more suitable format for analysis or modeling.</a:t>
            </a:r>
          </a:p>
          <a:p>
            <a:pPr algn="ctr">
              <a:lnSpc>
                <a:spcPts val="6860"/>
              </a:lnSpc>
            </a:pPr>
            <a:endParaRPr lang="en-US" sz="490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88592" y="95567"/>
            <a:ext cx="11648033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Canva Sans Bold"/>
              </a:rPr>
              <a:t>Data Preprocessing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7933" y="2429001"/>
            <a:ext cx="19154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DATE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39382" y="2429001"/>
            <a:ext cx="5746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Numerical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82532" y="2429001"/>
            <a:ext cx="5746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Categorical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744" y="4011421"/>
            <a:ext cx="3754752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Standardization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Handling Missing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39382" y="4011421"/>
            <a:ext cx="5546993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Missing value Imputation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Outlier treatment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Variable Transformation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54194" y="3992371"/>
            <a:ext cx="5546993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Missing value Imputation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Sparse Classes or High cardinality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§Convert to Numerical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277350" y="2922459"/>
            <a:ext cx="8248036" cy="6335841"/>
          </a:xfrm>
          <a:custGeom>
            <a:avLst/>
            <a:gdLst/>
            <a:ahLst/>
            <a:cxnLst/>
            <a:rect l="l" t="t" r="r" b="b"/>
            <a:pathLst>
              <a:path w="8248036" h="6335841">
                <a:moveTo>
                  <a:pt x="0" y="0"/>
                </a:moveTo>
                <a:lnTo>
                  <a:pt x="8248036" y="0"/>
                </a:lnTo>
                <a:lnTo>
                  <a:pt x="8248036" y="6335841"/>
                </a:lnTo>
                <a:lnTo>
                  <a:pt x="0" y="633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" t="-7476" r="-1317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0975245" y="5465368"/>
            <a:ext cx="7010462" cy="1526437"/>
          </a:xfrm>
          <a:custGeom>
            <a:avLst/>
            <a:gdLst/>
            <a:ahLst/>
            <a:cxnLst/>
            <a:rect l="l" t="t" r="r" b="b"/>
            <a:pathLst>
              <a:path w="7010462" h="1526437">
                <a:moveTo>
                  <a:pt x="0" y="0"/>
                </a:moveTo>
                <a:lnTo>
                  <a:pt x="7010462" y="0"/>
                </a:lnTo>
                <a:lnTo>
                  <a:pt x="7010462" y="1526437"/>
                </a:lnTo>
                <a:lnTo>
                  <a:pt x="0" y="152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576" t="-439137" r="-15620"/>
            </a:stretch>
          </a:blipFill>
          <a:ln w="114300" cap="sq">
            <a:solidFill>
              <a:srgbClr val="F80707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4425986" y="66992"/>
            <a:ext cx="8573244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Canva Sans Bold"/>
              </a:rPr>
              <a:t>Missing Values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647155"/>
            <a:ext cx="6739977" cy="546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Machine Learning Models can not handle missing values</a:t>
            </a: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Impute the missing values with median values.</a:t>
            </a: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553889" y="2420492"/>
            <a:ext cx="7343480" cy="6498867"/>
          </a:xfrm>
          <a:custGeom>
            <a:avLst/>
            <a:gdLst/>
            <a:ahLst/>
            <a:cxnLst/>
            <a:rect l="l" t="t" r="r" b="b"/>
            <a:pathLst>
              <a:path w="7343480" h="6498867">
                <a:moveTo>
                  <a:pt x="0" y="0"/>
                </a:moveTo>
                <a:lnTo>
                  <a:pt x="7343480" y="0"/>
                </a:lnTo>
                <a:lnTo>
                  <a:pt x="7343480" y="6498867"/>
                </a:lnTo>
                <a:lnTo>
                  <a:pt x="0" y="649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0" t="-912" r="-138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72137" y="66992"/>
            <a:ext cx="6419863" cy="16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 dirty="0">
                <a:solidFill>
                  <a:srgbClr val="000000"/>
                </a:solidFill>
                <a:latin typeface="Canva Sans Bold"/>
              </a:rPr>
              <a:t>OUTLIERS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344292"/>
            <a:ext cx="6739977" cy="75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•Outliers are extreme values.</a:t>
            </a: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•They impact model performance.</a:t>
            </a: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•We remove outliers.</a:t>
            </a: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•Model performance improves.</a:t>
            </a: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2693311"/>
            <a:ext cx="7462423" cy="6294105"/>
          </a:xfrm>
          <a:custGeom>
            <a:avLst/>
            <a:gdLst/>
            <a:ahLst/>
            <a:cxnLst/>
            <a:rect l="l" t="t" r="r" b="b"/>
            <a:pathLst>
              <a:path w="7462423" h="6294105">
                <a:moveTo>
                  <a:pt x="0" y="0"/>
                </a:moveTo>
                <a:lnTo>
                  <a:pt x="7462423" y="0"/>
                </a:lnTo>
                <a:lnTo>
                  <a:pt x="7462423" y="6294105"/>
                </a:lnTo>
                <a:lnTo>
                  <a:pt x="0" y="6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0361355" y="2723298"/>
            <a:ext cx="6294105" cy="6234131"/>
          </a:xfrm>
          <a:custGeom>
            <a:avLst/>
            <a:gdLst/>
            <a:ahLst/>
            <a:cxnLst/>
            <a:rect l="l" t="t" r="r" b="b"/>
            <a:pathLst>
              <a:path w="6294105" h="6234131">
                <a:moveTo>
                  <a:pt x="0" y="0"/>
                </a:moveTo>
                <a:lnTo>
                  <a:pt x="6294105" y="0"/>
                </a:lnTo>
                <a:lnTo>
                  <a:pt x="6294105" y="6234131"/>
                </a:lnTo>
                <a:lnTo>
                  <a:pt x="0" y="623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667" r="-15530" b="-32403"/>
            </a:stretch>
          </a:blipFill>
          <a:ln w="38100" cap="sq">
            <a:solidFill>
              <a:srgbClr val="F80707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136042" y="66992"/>
            <a:ext cx="13153132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Canva Sans Bold"/>
              </a:rPr>
              <a:t>Convert to Numerical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344292"/>
            <a:ext cx="6739977" cy="75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Machine Learning Strings are not supported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 </a:t>
            </a: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Converting strings to numerical values is crucial for enabling machine learning algorithms to process and analyze data effectively.</a:t>
            </a: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9540" y="3530389"/>
            <a:ext cx="13289760" cy="2706278"/>
          </a:xfrm>
          <a:custGeom>
            <a:avLst/>
            <a:gdLst/>
            <a:ahLst/>
            <a:cxnLst/>
            <a:rect l="l" t="t" r="r" b="b"/>
            <a:pathLst>
              <a:path w="13289760" h="2706278">
                <a:moveTo>
                  <a:pt x="0" y="0"/>
                </a:moveTo>
                <a:lnTo>
                  <a:pt x="13289760" y="0"/>
                </a:lnTo>
                <a:lnTo>
                  <a:pt x="13289760" y="2706279"/>
                </a:lnTo>
                <a:lnTo>
                  <a:pt x="0" y="270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2400" y="6205494"/>
            <a:ext cx="4974276" cy="3996844"/>
            <a:chOff x="0" y="0"/>
            <a:chExt cx="6632368" cy="5329125"/>
          </a:xfrm>
        </p:grpSpPr>
        <p:sp>
          <p:nvSpPr>
            <p:cNvPr id="5" name="Freeform 5"/>
            <p:cNvSpPr/>
            <p:nvPr/>
          </p:nvSpPr>
          <p:spPr>
            <a:xfrm>
              <a:off x="4703581" y="2979121"/>
              <a:ext cx="782689" cy="781711"/>
            </a:xfrm>
            <a:custGeom>
              <a:avLst/>
              <a:gdLst/>
              <a:ahLst/>
              <a:cxnLst/>
              <a:rect l="l" t="t" r="r" b="b"/>
              <a:pathLst>
                <a:path w="782689" h="781711">
                  <a:moveTo>
                    <a:pt x="0" y="0"/>
                  </a:moveTo>
                  <a:lnTo>
                    <a:pt x="782689" y="0"/>
                  </a:lnTo>
                  <a:lnTo>
                    <a:pt x="782689" y="781711"/>
                  </a:lnTo>
                  <a:lnTo>
                    <a:pt x="0" y="7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1694199"/>
              <a:ext cx="3634926" cy="3634926"/>
            </a:xfrm>
            <a:custGeom>
              <a:avLst/>
              <a:gdLst/>
              <a:ahLst/>
              <a:cxnLst/>
              <a:rect l="l" t="t" r="r" b="b"/>
              <a:pathLst>
                <a:path w="3634926" h="3634926">
                  <a:moveTo>
                    <a:pt x="0" y="0"/>
                  </a:moveTo>
                  <a:lnTo>
                    <a:pt x="3634926" y="0"/>
                  </a:lnTo>
                  <a:lnTo>
                    <a:pt x="3634926" y="3634926"/>
                  </a:lnTo>
                  <a:lnTo>
                    <a:pt x="0" y="363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009204" y="1267342"/>
              <a:ext cx="623163" cy="622384"/>
            </a:xfrm>
            <a:custGeom>
              <a:avLst/>
              <a:gdLst/>
              <a:ahLst/>
              <a:cxnLst/>
              <a:rect l="l" t="t" r="r" b="b"/>
              <a:pathLst>
                <a:path w="623163" h="622384">
                  <a:moveTo>
                    <a:pt x="0" y="0"/>
                  </a:moveTo>
                  <a:lnTo>
                    <a:pt x="623164" y="0"/>
                  </a:lnTo>
                  <a:lnTo>
                    <a:pt x="623164" y="622385"/>
                  </a:lnTo>
                  <a:lnTo>
                    <a:pt x="0" y="6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17463" y="0"/>
              <a:ext cx="861001" cy="859925"/>
            </a:xfrm>
            <a:custGeom>
              <a:avLst/>
              <a:gdLst/>
              <a:ahLst/>
              <a:cxnLst/>
              <a:rect l="l" t="t" r="r" b="b"/>
              <a:pathLst>
                <a:path w="861001" h="859925">
                  <a:moveTo>
                    <a:pt x="0" y="0"/>
                  </a:moveTo>
                  <a:lnTo>
                    <a:pt x="861001" y="0"/>
                  </a:lnTo>
                  <a:lnTo>
                    <a:pt x="861001" y="859925"/>
                  </a:lnTo>
                  <a:lnTo>
                    <a:pt x="0" y="8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706907" y="154508"/>
            <a:ext cx="4581093" cy="3741584"/>
            <a:chOff x="0" y="0"/>
            <a:chExt cx="6108124" cy="4988779"/>
          </a:xfrm>
        </p:grpSpPr>
        <p:sp>
          <p:nvSpPr>
            <p:cNvPr id="10" name="Freeform 10"/>
            <p:cNvSpPr/>
            <p:nvPr/>
          </p:nvSpPr>
          <p:spPr>
            <a:xfrm>
              <a:off x="1514299" y="4093306"/>
              <a:ext cx="896594" cy="895473"/>
            </a:xfrm>
            <a:custGeom>
              <a:avLst/>
              <a:gdLst/>
              <a:ahLst/>
              <a:cxnLst/>
              <a:rect l="l" t="t" r="r" b="b"/>
              <a:pathLst>
                <a:path w="896594" h="895473">
                  <a:moveTo>
                    <a:pt x="0" y="0"/>
                  </a:moveTo>
                  <a:lnTo>
                    <a:pt x="896595" y="0"/>
                  </a:lnTo>
                  <a:lnTo>
                    <a:pt x="896595" y="895473"/>
                  </a:lnTo>
                  <a:lnTo>
                    <a:pt x="0" y="89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025654" y="0"/>
              <a:ext cx="3599423" cy="4155179"/>
            </a:xfrm>
            <a:custGeom>
              <a:avLst/>
              <a:gdLst/>
              <a:ahLst/>
              <a:cxnLst/>
              <a:rect l="l" t="t" r="r" b="b"/>
              <a:pathLst>
                <a:path w="3599423" h="4155179">
                  <a:moveTo>
                    <a:pt x="0" y="0"/>
                  </a:moveTo>
                  <a:lnTo>
                    <a:pt x="3599423" y="0"/>
                  </a:lnTo>
                  <a:lnTo>
                    <a:pt x="3599423" y="4155179"/>
                  </a:lnTo>
                  <a:lnTo>
                    <a:pt x="0" y="415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15271"/>
              <a:ext cx="713732" cy="712840"/>
            </a:xfrm>
            <a:custGeom>
              <a:avLst/>
              <a:gdLst/>
              <a:ahLst/>
              <a:cxnLst/>
              <a:rect l="l" t="t" r="r" b="b"/>
              <a:pathLst>
                <a:path w="713732" h="712840">
                  <a:moveTo>
                    <a:pt x="0" y="0"/>
                  </a:moveTo>
                  <a:lnTo>
                    <a:pt x="713732" y="0"/>
                  </a:lnTo>
                  <a:lnTo>
                    <a:pt x="713732" y="712840"/>
                  </a:lnTo>
                  <a:lnTo>
                    <a:pt x="0" y="71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5625077" y="3209110"/>
              <a:ext cx="483047" cy="482443"/>
            </a:xfrm>
            <a:custGeom>
              <a:avLst/>
              <a:gdLst/>
              <a:ahLst/>
              <a:cxnLst/>
              <a:rect l="l" t="t" r="r" b="b"/>
              <a:pathLst>
                <a:path w="483047" h="482443">
                  <a:moveTo>
                    <a:pt x="0" y="0"/>
                  </a:moveTo>
                  <a:lnTo>
                    <a:pt x="483047" y="0"/>
                  </a:lnTo>
                  <a:lnTo>
                    <a:pt x="483047" y="482443"/>
                  </a:lnTo>
                  <a:lnTo>
                    <a:pt x="0" y="48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2793881">
            <a:off x="790150" y="1508740"/>
            <a:ext cx="5011506" cy="4332733"/>
          </a:xfrm>
          <a:custGeom>
            <a:avLst/>
            <a:gdLst/>
            <a:ahLst/>
            <a:cxnLst/>
            <a:rect l="l" t="t" r="r" b="b"/>
            <a:pathLst>
              <a:path w="5011506" h="4332733">
                <a:moveTo>
                  <a:pt x="0" y="0"/>
                </a:moveTo>
                <a:lnTo>
                  <a:pt x="5011506" y="0"/>
                </a:lnTo>
                <a:lnTo>
                  <a:pt x="5011506" y="4332733"/>
                </a:lnTo>
                <a:lnTo>
                  <a:pt x="0" y="4332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289" t="-5361" r="-23837" b="-1465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834919" y="4643540"/>
            <a:ext cx="10481597" cy="113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24"/>
              </a:lnSpc>
              <a:spcBef>
                <a:spcPct val="0"/>
              </a:spcBef>
            </a:pPr>
            <a:r>
              <a:rPr lang="en-US" sz="8372">
                <a:solidFill>
                  <a:srgbClr val="FFFFFF"/>
                </a:solidFill>
                <a:latin typeface="Nunito Heavy"/>
              </a:rPr>
              <a:t>Data Exploration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373196" y="2700738"/>
            <a:ext cx="7914804" cy="6212882"/>
          </a:xfrm>
          <a:custGeom>
            <a:avLst/>
            <a:gdLst/>
            <a:ahLst/>
            <a:cxnLst/>
            <a:rect l="l" t="t" r="r" b="b"/>
            <a:pathLst>
              <a:path w="7914804" h="6212882">
                <a:moveTo>
                  <a:pt x="0" y="0"/>
                </a:moveTo>
                <a:lnTo>
                  <a:pt x="7914804" y="0"/>
                </a:lnTo>
                <a:lnTo>
                  <a:pt x="7914804" y="6212883"/>
                </a:lnTo>
                <a:lnTo>
                  <a:pt x="0" y="6212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41" r="-254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67000" y="181609"/>
            <a:ext cx="10952769" cy="16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 dirty="0">
                <a:solidFill>
                  <a:srgbClr val="000000"/>
                </a:solidFill>
                <a:latin typeface="Canva Sans Bold"/>
              </a:rPr>
              <a:t>Data Exploration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4572" y="2120034"/>
            <a:ext cx="9908624" cy="8041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3"/>
              </a:lnSpc>
            </a:pPr>
            <a:r>
              <a:rPr lang="en-US" sz="5688">
                <a:solidFill>
                  <a:srgbClr val="000000"/>
                </a:solidFill>
                <a:latin typeface="Canva Sans"/>
              </a:rPr>
              <a:t>Data exploration is the process of analyzing and understanding the structure, patterns, and characteristics of a dataset to gain insights and inform subsequent analysis decisions.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5400000">
            <a:off x="223640" y="2837227"/>
            <a:ext cx="6189482" cy="5110306"/>
          </a:xfrm>
          <a:custGeom>
            <a:avLst/>
            <a:gdLst/>
            <a:ahLst/>
            <a:cxnLst/>
            <a:rect l="l" t="t" r="r" b="b"/>
            <a:pathLst>
              <a:path w="6189482" h="5110306">
                <a:moveTo>
                  <a:pt x="0" y="0"/>
                </a:moveTo>
                <a:lnTo>
                  <a:pt x="6189482" y="0"/>
                </a:lnTo>
                <a:lnTo>
                  <a:pt x="6189482" y="5110306"/>
                </a:lnTo>
                <a:lnTo>
                  <a:pt x="0" y="5110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64" t="-8441" r="-9173"/>
            </a:stretch>
          </a:blipFill>
          <a:ln w="85725" cap="sq">
            <a:solidFill>
              <a:srgbClr val="1A25EF"/>
            </a:solidFill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2571747"/>
            <a:ext cx="4513011" cy="1675786"/>
            <a:chOff x="0" y="0"/>
            <a:chExt cx="1188612" cy="441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8612" cy="441359"/>
            </a:xfrm>
            <a:custGeom>
              <a:avLst/>
              <a:gdLst/>
              <a:ahLst/>
              <a:cxnLst/>
              <a:rect l="l" t="t" r="r" b="b"/>
              <a:pathLst>
                <a:path w="1188612" h="441359">
                  <a:moveTo>
                    <a:pt x="87489" y="0"/>
                  </a:moveTo>
                  <a:lnTo>
                    <a:pt x="1101123" y="0"/>
                  </a:lnTo>
                  <a:cubicBezTo>
                    <a:pt x="1149442" y="0"/>
                    <a:pt x="1188612" y="39170"/>
                    <a:pt x="1188612" y="87489"/>
                  </a:cubicBezTo>
                  <a:lnTo>
                    <a:pt x="1188612" y="353870"/>
                  </a:lnTo>
                  <a:cubicBezTo>
                    <a:pt x="1188612" y="402189"/>
                    <a:pt x="1149442" y="441359"/>
                    <a:pt x="1101123" y="441359"/>
                  </a:cubicBezTo>
                  <a:lnTo>
                    <a:pt x="87489" y="441359"/>
                  </a:lnTo>
                  <a:cubicBezTo>
                    <a:pt x="39170" y="441359"/>
                    <a:pt x="0" y="402189"/>
                    <a:pt x="0" y="353870"/>
                  </a:cubicBezTo>
                  <a:lnTo>
                    <a:pt x="0" y="87489"/>
                  </a:lnTo>
                  <a:cubicBezTo>
                    <a:pt x="0" y="39170"/>
                    <a:pt x="39170" y="0"/>
                    <a:pt x="87489" y="0"/>
                  </a:cubicBezTo>
                  <a:close/>
                </a:path>
              </a:pathLst>
            </a:custGeom>
            <a:solidFill>
              <a:srgbClr val="1A25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1188612" cy="431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21"/>
                </a:lnSpc>
              </a:pPr>
              <a:r>
                <a:rPr lang="en-US" sz="4170">
                  <a:solidFill>
                    <a:srgbClr val="FFFFFF"/>
                  </a:solidFill>
                  <a:latin typeface="Nunito Ultra-Bold"/>
                </a:rPr>
                <a:t>Time Based </a:t>
              </a:r>
            </a:p>
            <a:p>
              <a:pPr algn="ctr">
                <a:lnSpc>
                  <a:spcPts val="4921"/>
                </a:lnSpc>
              </a:pPr>
              <a:r>
                <a:rPr lang="en-US" sz="4170">
                  <a:solidFill>
                    <a:srgbClr val="FFFFFF"/>
                  </a:solidFill>
                  <a:latin typeface="Nunito Ultra-Bold"/>
                </a:rPr>
                <a:t>Features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98564" y="19367"/>
            <a:ext cx="10428089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Canva Sans Bold"/>
              </a:rPr>
              <a:t>Dataset 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0879" y="4786590"/>
            <a:ext cx="3028652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When was the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product sold?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3191" y="6788744"/>
            <a:ext cx="3050381" cy="162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000000"/>
                </a:solidFill>
                <a:latin typeface="Canva Sans Bold"/>
              </a:rPr>
              <a:t>(232287, 7)</a:t>
            </a:r>
          </a:p>
          <a:p>
            <a:pPr algn="ctr">
              <a:lnSpc>
                <a:spcPts val="6579"/>
              </a:lnSpc>
            </a:pPr>
            <a:endParaRPr lang="en-US" sz="46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1" name="Freeform 11"/>
          <p:cNvSpPr/>
          <p:nvPr/>
        </p:nvSpPr>
        <p:spPr>
          <a:xfrm rot="5400000">
            <a:off x="12156352" y="2837227"/>
            <a:ext cx="6189482" cy="5110306"/>
          </a:xfrm>
          <a:custGeom>
            <a:avLst/>
            <a:gdLst/>
            <a:ahLst/>
            <a:cxnLst/>
            <a:rect l="l" t="t" r="r" b="b"/>
            <a:pathLst>
              <a:path w="6189482" h="5110306">
                <a:moveTo>
                  <a:pt x="0" y="0"/>
                </a:moveTo>
                <a:lnTo>
                  <a:pt x="6189482" y="0"/>
                </a:lnTo>
                <a:lnTo>
                  <a:pt x="6189482" y="5110306"/>
                </a:lnTo>
                <a:lnTo>
                  <a:pt x="0" y="5110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64" t="-8441" r="-9173"/>
            </a:stretch>
          </a:blipFill>
          <a:ln w="85725" cap="sq">
            <a:solidFill>
              <a:srgbClr val="1A25EF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5400000">
            <a:off x="6024084" y="2837227"/>
            <a:ext cx="6189482" cy="5110306"/>
          </a:xfrm>
          <a:custGeom>
            <a:avLst/>
            <a:gdLst/>
            <a:ahLst/>
            <a:cxnLst/>
            <a:rect l="l" t="t" r="r" b="b"/>
            <a:pathLst>
              <a:path w="6189482" h="5110306">
                <a:moveTo>
                  <a:pt x="0" y="0"/>
                </a:moveTo>
                <a:lnTo>
                  <a:pt x="6189482" y="0"/>
                </a:lnTo>
                <a:lnTo>
                  <a:pt x="6189482" y="5110306"/>
                </a:lnTo>
                <a:lnTo>
                  <a:pt x="0" y="5110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64" t="-8441" r="-9173"/>
            </a:stretch>
          </a:blipFill>
          <a:ln w="85725" cap="sq">
            <a:solidFill>
              <a:srgbClr val="1A25EF"/>
            </a:solidFill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6963695" y="2571747"/>
            <a:ext cx="4513011" cy="1675786"/>
            <a:chOff x="0" y="0"/>
            <a:chExt cx="1188612" cy="4413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8612" cy="441359"/>
            </a:xfrm>
            <a:custGeom>
              <a:avLst/>
              <a:gdLst/>
              <a:ahLst/>
              <a:cxnLst/>
              <a:rect l="l" t="t" r="r" b="b"/>
              <a:pathLst>
                <a:path w="1188612" h="441359">
                  <a:moveTo>
                    <a:pt x="87489" y="0"/>
                  </a:moveTo>
                  <a:lnTo>
                    <a:pt x="1101123" y="0"/>
                  </a:lnTo>
                  <a:cubicBezTo>
                    <a:pt x="1149442" y="0"/>
                    <a:pt x="1188612" y="39170"/>
                    <a:pt x="1188612" y="87489"/>
                  </a:cubicBezTo>
                  <a:lnTo>
                    <a:pt x="1188612" y="353870"/>
                  </a:lnTo>
                  <a:cubicBezTo>
                    <a:pt x="1188612" y="402189"/>
                    <a:pt x="1149442" y="441359"/>
                    <a:pt x="1101123" y="441359"/>
                  </a:cubicBezTo>
                  <a:lnTo>
                    <a:pt x="87489" y="441359"/>
                  </a:lnTo>
                  <a:cubicBezTo>
                    <a:pt x="39170" y="441359"/>
                    <a:pt x="0" y="402189"/>
                    <a:pt x="0" y="353870"/>
                  </a:cubicBezTo>
                  <a:lnTo>
                    <a:pt x="0" y="87489"/>
                  </a:lnTo>
                  <a:cubicBezTo>
                    <a:pt x="0" y="39170"/>
                    <a:pt x="39170" y="0"/>
                    <a:pt x="87489" y="0"/>
                  </a:cubicBezTo>
                  <a:close/>
                </a:path>
              </a:pathLst>
            </a:custGeom>
            <a:solidFill>
              <a:srgbClr val="1A25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188612" cy="431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21"/>
                </a:lnSpc>
              </a:pPr>
              <a:r>
                <a:rPr lang="en-US" sz="4170">
                  <a:solidFill>
                    <a:srgbClr val="FFFFFF"/>
                  </a:solidFill>
                  <a:latin typeface="Nunito Ultra-Bold"/>
                </a:rPr>
                <a:t>Product </a:t>
              </a:r>
            </a:p>
            <a:p>
              <a:pPr algn="ctr">
                <a:lnSpc>
                  <a:spcPts val="4921"/>
                </a:lnSpc>
              </a:pPr>
              <a:r>
                <a:rPr lang="en-US" sz="4170">
                  <a:solidFill>
                    <a:srgbClr val="FFFFFF"/>
                  </a:solidFill>
                  <a:latin typeface="Nunito Ultra-Bold"/>
                </a:rPr>
                <a:t>Features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3349" y="4786590"/>
            <a:ext cx="3060353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which product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was  sold?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75627" y="6788744"/>
            <a:ext cx="1886396" cy="162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000000"/>
                </a:solidFill>
                <a:latin typeface="Canva Sans Bold"/>
              </a:rPr>
              <a:t>(30, 6)</a:t>
            </a:r>
          </a:p>
          <a:p>
            <a:pPr algn="ctr">
              <a:lnSpc>
                <a:spcPts val="6579"/>
              </a:lnSpc>
            </a:pPr>
            <a:endParaRPr lang="en-US" sz="4699">
              <a:solidFill>
                <a:srgbClr val="000000"/>
              </a:solidFill>
              <a:latin typeface="Canva Sans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3093203" y="2571747"/>
            <a:ext cx="4513011" cy="1675786"/>
            <a:chOff x="0" y="0"/>
            <a:chExt cx="1188612" cy="4413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8612" cy="441359"/>
            </a:xfrm>
            <a:custGeom>
              <a:avLst/>
              <a:gdLst/>
              <a:ahLst/>
              <a:cxnLst/>
              <a:rect l="l" t="t" r="r" b="b"/>
              <a:pathLst>
                <a:path w="1188612" h="441359">
                  <a:moveTo>
                    <a:pt x="87489" y="0"/>
                  </a:moveTo>
                  <a:lnTo>
                    <a:pt x="1101123" y="0"/>
                  </a:lnTo>
                  <a:cubicBezTo>
                    <a:pt x="1149442" y="0"/>
                    <a:pt x="1188612" y="39170"/>
                    <a:pt x="1188612" y="87489"/>
                  </a:cubicBezTo>
                  <a:lnTo>
                    <a:pt x="1188612" y="353870"/>
                  </a:lnTo>
                  <a:cubicBezTo>
                    <a:pt x="1188612" y="402189"/>
                    <a:pt x="1149442" y="441359"/>
                    <a:pt x="1101123" y="441359"/>
                  </a:cubicBezTo>
                  <a:lnTo>
                    <a:pt x="87489" y="441359"/>
                  </a:lnTo>
                  <a:cubicBezTo>
                    <a:pt x="39170" y="441359"/>
                    <a:pt x="0" y="402189"/>
                    <a:pt x="0" y="353870"/>
                  </a:cubicBezTo>
                  <a:lnTo>
                    <a:pt x="0" y="87489"/>
                  </a:lnTo>
                  <a:cubicBezTo>
                    <a:pt x="0" y="39170"/>
                    <a:pt x="39170" y="0"/>
                    <a:pt x="87489" y="0"/>
                  </a:cubicBezTo>
                  <a:close/>
                </a:path>
              </a:pathLst>
            </a:custGeom>
            <a:solidFill>
              <a:srgbClr val="1A25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1188612" cy="431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21"/>
                </a:lnSpc>
              </a:pPr>
              <a:r>
                <a:rPr lang="en-US" sz="4170">
                  <a:solidFill>
                    <a:srgbClr val="FFFFFF"/>
                  </a:solidFill>
                  <a:latin typeface="Nunito Ultra-Bold"/>
                </a:rPr>
                <a:t>Store </a:t>
              </a:r>
            </a:p>
            <a:p>
              <a:pPr algn="ctr">
                <a:lnSpc>
                  <a:spcPts val="4921"/>
                </a:lnSpc>
              </a:pPr>
              <a:r>
                <a:rPr lang="en-US" sz="4170">
                  <a:solidFill>
                    <a:srgbClr val="FFFFFF"/>
                  </a:solidFill>
                  <a:latin typeface="Nunito Ultra-Bold"/>
                </a:rPr>
                <a:t>Features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736766" y="4786590"/>
            <a:ext cx="3028652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When was the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product sold? 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5001" y="6788744"/>
            <a:ext cx="1804839" cy="162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000000"/>
                </a:solidFill>
                <a:latin typeface="Canva Sans Bold"/>
              </a:rPr>
              <a:t>(76, 9)</a:t>
            </a:r>
          </a:p>
          <a:p>
            <a:pPr algn="ctr">
              <a:lnSpc>
                <a:spcPts val="6579"/>
              </a:lnSpc>
            </a:pPr>
            <a:endParaRPr lang="en-US" sz="46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2" r="-28711" b="-29439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84637"/>
              </p:ext>
            </p:extLst>
          </p:nvPr>
        </p:nvGraphicFramePr>
        <p:xfrm>
          <a:off x="1028700" y="5143500"/>
          <a:ext cx="4914900" cy="4076700"/>
        </p:xfrm>
        <a:graphic>
          <a:graphicData uri="http://schemas.openxmlformats.org/drawingml/2006/table">
            <a:tbl>
              <a:tblPr/>
              <a:tblGrid>
                <a:gridCol w="77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729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50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70">
                          <a:solidFill>
                            <a:srgbClr val="FFFFFF"/>
                          </a:solidFill>
                          <a:latin typeface="Nunito Ultra-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 dirty="0">
                          <a:solidFill>
                            <a:srgbClr val="3E3E3E"/>
                          </a:solidFill>
                          <a:latin typeface="Nunito Ultra-Bold"/>
                        </a:rPr>
                        <a:t>Problem definition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46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FFFFF"/>
                          </a:solidFill>
                          <a:latin typeface="Nunito Ultra-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 dirty="0">
                          <a:solidFill>
                            <a:srgbClr val="3E3E3E"/>
                          </a:solidFill>
                          <a:latin typeface="Nunito Ultra-Bold"/>
                        </a:rPr>
                        <a:t>Hypothesis generation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46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FFFFF"/>
                          </a:solidFill>
                          <a:latin typeface="Nunito Ultra-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3E3E3E"/>
                          </a:solidFill>
                          <a:latin typeface="Nunito Ultra-Bold"/>
                        </a:rPr>
                        <a:t>Data Preprocessing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46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FFFFF"/>
                          </a:solidFill>
                          <a:latin typeface="Nunito Ultra-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 dirty="0">
                          <a:solidFill>
                            <a:srgbClr val="3E3E3E"/>
                          </a:solidFill>
                          <a:latin typeface="Nunito Ultra-Bold"/>
                        </a:rPr>
                        <a:t>Data Exploration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334773"/>
              </p:ext>
            </p:extLst>
          </p:nvPr>
        </p:nvGraphicFramePr>
        <p:xfrm>
          <a:off x="8743366" y="5143500"/>
          <a:ext cx="6420434" cy="2019300"/>
        </p:xfrm>
        <a:graphic>
          <a:graphicData uri="http://schemas.openxmlformats.org/drawingml/2006/table">
            <a:tbl>
              <a:tblPr/>
              <a:tblGrid>
                <a:gridCol w="10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2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451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50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70" dirty="0">
                          <a:solidFill>
                            <a:srgbClr val="FFFFFF"/>
                          </a:solidFill>
                          <a:latin typeface="Nunito Ultra-Bold"/>
                        </a:rPr>
                        <a:t>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 dirty="0">
                          <a:solidFill>
                            <a:srgbClr val="3E3E3E"/>
                          </a:solidFill>
                          <a:latin typeface="Nunito Ultra-Bold"/>
                        </a:rPr>
                        <a:t>Machine learning algorithms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478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 dirty="0">
                          <a:solidFill>
                            <a:srgbClr val="FFFFFF"/>
                          </a:solidFill>
                          <a:latin typeface="Nunito Ultra-Bold"/>
                        </a:rPr>
                        <a:t>6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 dirty="0">
                          <a:solidFill>
                            <a:srgbClr val="3E3E3E"/>
                          </a:solidFill>
                          <a:latin typeface="Nunito Ultra-Bold"/>
                        </a:rPr>
                        <a:t>Final overview of project</a:t>
                      </a:r>
                      <a:endParaRPr lang="en-US" sz="1100" dirty="0">
                        <a:solidFill>
                          <a:srgbClr val="3E3E3E"/>
                        </a:solidFill>
                        <a:latin typeface="Nunito Ultra-Bold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1149395" y="0"/>
            <a:ext cx="7138605" cy="4714134"/>
          </a:xfrm>
          <a:custGeom>
            <a:avLst/>
            <a:gdLst/>
            <a:ahLst/>
            <a:cxnLst/>
            <a:rect l="l" t="t" r="r" b="b"/>
            <a:pathLst>
              <a:path w="7470445" h="4981647">
                <a:moveTo>
                  <a:pt x="0" y="0"/>
                </a:moveTo>
                <a:lnTo>
                  <a:pt x="7470445" y="0"/>
                </a:lnTo>
                <a:lnTo>
                  <a:pt x="7470445" y="4981647"/>
                </a:lnTo>
                <a:lnTo>
                  <a:pt x="0" y="4981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644" b="-3531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3676" y="-96063"/>
            <a:ext cx="6530545" cy="438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30"/>
              </a:lnSpc>
            </a:pPr>
            <a:endParaRPr/>
          </a:p>
          <a:p>
            <a:pPr marL="0" lvl="0" indent="0" algn="l">
              <a:lnSpc>
                <a:spcPts val="11330"/>
              </a:lnSpc>
              <a:spcBef>
                <a:spcPct val="0"/>
              </a:spcBef>
            </a:pPr>
            <a:r>
              <a:rPr lang="en-US" sz="11000">
                <a:solidFill>
                  <a:srgbClr val="3E3E3E"/>
                </a:solidFill>
                <a:latin typeface="Nunito Heavy"/>
              </a:rPr>
              <a:t>Project 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 rot="-1568908">
            <a:off x="706989" y="684249"/>
            <a:ext cx="5903899" cy="4422385"/>
          </a:xfrm>
          <a:custGeom>
            <a:avLst/>
            <a:gdLst/>
            <a:ahLst/>
            <a:cxnLst/>
            <a:rect l="l" t="t" r="r" b="b"/>
            <a:pathLst>
              <a:path w="6289927" h="4846111">
                <a:moveTo>
                  <a:pt x="0" y="0"/>
                </a:moveTo>
                <a:lnTo>
                  <a:pt x="6289927" y="0"/>
                </a:lnTo>
                <a:lnTo>
                  <a:pt x="6289927" y="4846111"/>
                </a:lnTo>
                <a:lnTo>
                  <a:pt x="0" y="4846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86" t="-13695" r="-21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02693" y="4248467"/>
            <a:ext cx="12291583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 dirty="0">
                <a:solidFill>
                  <a:srgbClr val="000000"/>
                </a:solidFill>
                <a:latin typeface="Canva Sans Bold"/>
              </a:rPr>
              <a:t>Univariate analysis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6504941"/>
            <a:ext cx="182880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Univariate analysis is the examination of a single variable to understand its distribution, characteristics, and behavior within a dataset.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105609"/>
            <a:ext cx="18288000" cy="6181392"/>
          </a:xfrm>
          <a:custGeom>
            <a:avLst/>
            <a:gdLst/>
            <a:ahLst/>
            <a:cxnLst/>
            <a:rect l="l" t="t" r="r" b="b"/>
            <a:pathLst>
              <a:path w="19682148" h="6577859">
                <a:moveTo>
                  <a:pt x="0" y="0"/>
                </a:moveTo>
                <a:lnTo>
                  <a:pt x="19682148" y="0"/>
                </a:lnTo>
                <a:lnTo>
                  <a:pt x="19682148" y="6577858"/>
                </a:lnTo>
                <a:lnTo>
                  <a:pt x="0" y="6577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529" b="-1056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31967" y="2474926"/>
            <a:ext cx="12989090" cy="133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Canva Sans Bold"/>
              </a:rPr>
              <a:t>Weekly_Sales_Dataset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822" y="866775"/>
            <a:ext cx="7341691" cy="14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000000"/>
                </a:solidFill>
                <a:latin typeface="Canva Sans Bold"/>
              </a:rPr>
              <a:t>Exploring the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0" y="2789071"/>
            <a:ext cx="18288000" cy="5108909"/>
          </a:xfrm>
          <a:custGeom>
            <a:avLst/>
            <a:gdLst/>
            <a:ahLst/>
            <a:cxnLst/>
            <a:rect l="l" t="t" r="r" b="b"/>
            <a:pathLst>
              <a:path w="18288000" h="5108909">
                <a:moveTo>
                  <a:pt x="0" y="0"/>
                </a:moveTo>
                <a:lnTo>
                  <a:pt x="18288000" y="0"/>
                </a:lnTo>
                <a:lnTo>
                  <a:pt x="18288000" y="5108908"/>
                </a:lnTo>
                <a:lnTo>
                  <a:pt x="0" y="5108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1" t="-1738" b="-343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56160" y="19367"/>
            <a:ext cx="11512897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Canva Sans Bold"/>
              </a:rPr>
              <a:t>Time Based Feature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234587" y="1892618"/>
            <a:ext cx="7053413" cy="7564785"/>
          </a:xfrm>
          <a:custGeom>
            <a:avLst/>
            <a:gdLst/>
            <a:ahLst/>
            <a:cxnLst/>
            <a:rect l="l" t="t" r="r" b="b"/>
            <a:pathLst>
              <a:path w="7053413" h="7564785">
                <a:moveTo>
                  <a:pt x="0" y="0"/>
                </a:moveTo>
                <a:lnTo>
                  <a:pt x="7053413" y="0"/>
                </a:lnTo>
                <a:lnTo>
                  <a:pt x="7053413" y="7564786"/>
                </a:lnTo>
                <a:lnTo>
                  <a:pt x="0" y="756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66" r="-17639" b="-1385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37297" y="2091722"/>
            <a:ext cx="7564785" cy="7564785"/>
          </a:xfrm>
          <a:custGeom>
            <a:avLst/>
            <a:gdLst/>
            <a:ahLst/>
            <a:cxnLst/>
            <a:rect l="l" t="t" r="r" b="b"/>
            <a:pathLst>
              <a:path w="7564785" h="7564785">
                <a:moveTo>
                  <a:pt x="0" y="0"/>
                </a:moveTo>
                <a:lnTo>
                  <a:pt x="7564785" y="0"/>
                </a:lnTo>
                <a:lnTo>
                  <a:pt x="7564785" y="7564786"/>
                </a:lnTo>
                <a:lnTo>
                  <a:pt x="0" y="756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76600" y="0"/>
            <a:ext cx="10528250" cy="16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Canva Sans Bold"/>
              </a:rPr>
              <a:t>WEEK_END_DATE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768" y="1816418"/>
            <a:ext cx="8048645" cy="885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Data for past 142 weeks - 14 Jan 2009 to 28 Sep 2011</a:t>
            </a: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All dates are 7 days apart</a:t>
            </a: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No missing dates during this period</a:t>
            </a: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Wednesday is the week  end date</a:t>
            </a: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021139" y="1759268"/>
            <a:ext cx="8266861" cy="8527732"/>
          </a:xfrm>
          <a:custGeom>
            <a:avLst/>
            <a:gdLst/>
            <a:ahLst/>
            <a:cxnLst/>
            <a:rect l="l" t="t" r="r" b="b"/>
            <a:pathLst>
              <a:path w="8266861" h="8527732">
                <a:moveTo>
                  <a:pt x="0" y="0"/>
                </a:moveTo>
                <a:lnTo>
                  <a:pt x="8266861" y="0"/>
                </a:lnTo>
                <a:lnTo>
                  <a:pt x="8266861" y="8527732"/>
                </a:lnTo>
                <a:lnTo>
                  <a:pt x="0" y="852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637" r="-13313" b="-32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52600" y="19367"/>
            <a:ext cx="12216915" cy="16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 dirty="0">
                <a:solidFill>
                  <a:srgbClr val="000000"/>
                </a:solidFill>
                <a:latin typeface="Canva Sans Bold"/>
              </a:rPr>
              <a:t>STORE_NUM, UPC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0768" y="1816418"/>
            <a:ext cx="8048645" cy="811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UPC - 30 unique product codes</a:t>
            </a: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Each UPC has minimum one unit sold per week</a:t>
            </a: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STORE_NUM 76 unique codes</a:t>
            </a: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   </a:t>
            </a: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Each store sells minimum of one product perweek</a:t>
            </a: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2932261"/>
            <a:ext cx="7861837" cy="6081677"/>
          </a:xfrm>
          <a:custGeom>
            <a:avLst/>
            <a:gdLst/>
            <a:ahLst/>
            <a:cxnLst/>
            <a:rect l="l" t="t" r="r" b="b"/>
            <a:pathLst>
              <a:path w="7861837" h="6081677">
                <a:moveTo>
                  <a:pt x="0" y="0"/>
                </a:moveTo>
                <a:lnTo>
                  <a:pt x="7861837" y="0"/>
                </a:lnTo>
                <a:lnTo>
                  <a:pt x="7861837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2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6800" y="19367"/>
            <a:ext cx="7847199" cy="16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 dirty="0">
                <a:solidFill>
                  <a:srgbClr val="000000"/>
                </a:solidFill>
                <a:latin typeface="Canva Sans Bold"/>
              </a:rPr>
              <a:t>BASE_PRICE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013464"/>
            <a:ext cx="6256994" cy="562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7"/>
              </a:lnSpc>
            </a:pPr>
            <a:endParaRPr/>
          </a:p>
          <a:p>
            <a:pPr algn="ctr">
              <a:lnSpc>
                <a:spcPts val="5607"/>
              </a:lnSpc>
            </a:pPr>
            <a:endParaRPr/>
          </a:p>
          <a:p>
            <a:pPr algn="ctr">
              <a:lnSpc>
                <a:spcPts val="5607"/>
              </a:lnSpc>
            </a:pPr>
            <a:r>
              <a:rPr lang="en-US" sz="4005">
                <a:solidFill>
                  <a:srgbClr val="000000"/>
                </a:solidFill>
                <a:latin typeface="Canva Sans"/>
              </a:rPr>
              <a:t>Base_Price Range from 1$ - 8$ for all products</a:t>
            </a:r>
          </a:p>
          <a:p>
            <a:pPr algn="ctr">
              <a:lnSpc>
                <a:spcPts val="5607"/>
              </a:lnSpc>
            </a:pPr>
            <a:endParaRPr lang="en-US" sz="4005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607"/>
              </a:lnSpc>
            </a:pPr>
            <a:endParaRPr lang="en-US" sz="4005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607"/>
              </a:lnSpc>
            </a:pPr>
            <a:r>
              <a:rPr lang="en-US" sz="4005">
                <a:solidFill>
                  <a:srgbClr val="000000"/>
                </a:solidFill>
                <a:latin typeface="Canva Sans"/>
              </a:rPr>
              <a:t>No extreme values</a:t>
            </a:r>
          </a:p>
          <a:p>
            <a:pPr algn="ctr">
              <a:lnSpc>
                <a:spcPts val="5607"/>
              </a:lnSpc>
            </a:pPr>
            <a:endParaRPr lang="en-US" sz="4005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4366956"/>
            <a:ext cx="8319795" cy="5577005"/>
          </a:xfrm>
          <a:custGeom>
            <a:avLst/>
            <a:gdLst/>
            <a:ahLst/>
            <a:cxnLst/>
            <a:rect l="l" t="t" r="r" b="b"/>
            <a:pathLst>
              <a:path w="8319795" h="5577005">
                <a:moveTo>
                  <a:pt x="0" y="0"/>
                </a:moveTo>
                <a:lnTo>
                  <a:pt x="8319795" y="0"/>
                </a:lnTo>
                <a:lnTo>
                  <a:pt x="8319795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79423" y="4366956"/>
            <a:ext cx="7646430" cy="5589269"/>
          </a:xfrm>
          <a:custGeom>
            <a:avLst/>
            <a:gdLst/>
            <a:ahLst/>
            <a:cxnLst/>
            <a:rect l="l" t="t" r="r" b="b"/>
            <a:pathLst>
              <a:path w="7646430" h="5589269">
                <a:moveTo>
                  <a:pt x="0" y="0"/>
                </a:moveTo>
                <a:lnTo>
                  <a:pt x="7646430" y="0"/>
                </a:lnTo>
                <a:lnTo>
                  <a:pt x="7646430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4800" y="38417"/>
            <a:ext cx="16635399" cy="146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000000"/>
                </a:solidFill>
                <a:latin typeface="Canva Sans Bold"/>
              </a:rPr>
              <a:t>Featured and Display Products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567" y="2658617"/>
            <a:ext cx="7783861" cy="121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>
                <a:solidFill>
                  <a:srgbClr val="000000"/>
                </a:solidFill>
                <a:latin typeface="Canva Sans Bold"/>
              </a:rPr>
              <a:t>9.99% featured products</a:t>
            </a:r>
          </a:p>
          <a:p>
            <a:pPr algn="ctr">
              <a:lnSpc>
                <a:spcPts val="4947"/>
              </a:lnSpc>
            </a:pPr>
            <a:endParaRPr lang="en-US" sz="3533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04139" y="2668142"/>
            <a:ext cx="778386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nva Sans Bold"/>
              </a:rPr>
              <a:t>13.50% products on display</a:t>
            </a: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85017" y="3305384"/>
            <a:ext cx="9101739" cy="5401799"/>
          </a:xfrm>
          <a:custGeom>
            <a:avLst/>
            <a:gdLst/>
            <a:ahLst/>
            <a:cxnLst/>
            <a:rect l="l" t="t" r="r" b="b"/>
            <a:pathLst>
              <a:path w="9101739" h="5401799">
                <a:moveTo>
                  <a:pt x="0" y="0"/>
                </a:moveTo>
                <a:lnTo>
                  <a:pt x="9101739" y="0"/>
                </a:lnTo>
                <a:lnTo>
                  <a:pt x="9101739" y="5401799"/>
                </a:lnTo>
                <a:lnTo>
                  <a:pt x="0" y="5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10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" y="38417"/>
            <a:ext cx="16711599" cy="146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000000"/>
                </a:solidFill>
                <a:latin typeface="Canva Sans Bold"/>
              </a:rPr>
              <a:t>Featured and Display Products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04139" y="3807967"/>
            <a:ext cx="7783861" cy="554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>
                <a:solidFill>
                  <a:srgbClr val="000000"/>
                </a:solidFill>
                <a:latin typeface="Canva Sans Bold"/>
              </a:rPr>
              <a:t>9.99% featured products</a:t>
            </a:r>
          </a:p>
          <a:p>
            <a:pPr algn="ctr">
              <a:lnSpc>
                <a:spcPts val="4947"/>
              </a:lnSpc>
            </a:pPr>
            <a:endParaRPr lang="en-US" sz="3533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947"/>
              </a:lnSpc>
            </a:pPr>
            <a:r>
              <a:rPr lang="en-US" sz="3533">
                <a:solidFill>
                  <a:srgbClr val="000000"/>
                </a:solidFill>
                <a:latin typeface="Canva Sans Bold"/>
              </a:rPr>
              <a:t>13.50% products on display</a:t>
            </a:r>
          </a:p>
          <a:p>
            <a:pPr algn="ctr">
              <a:lnSpc>
                <a:spcPts val="4947"/>
              </a:lnSpc>
            </a:pPr>
            <a:endParaRPr lang="en-US" sz="3533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947"/>
              </a:lnSpc>
            </a:pPr>
            <a:r>
              <a:rPr lang="en-US" sz="3533">
                <a:solidFill>
                  <a:srgbClr val="000000"/>
                </a:solidFill>
                <a:latin typeface="Canva Sans Bold"/>
              </a:rPr>
              <a:t>Only 5% products were on</a:t>
            </a:r>
          </a:p>
          <a:p>
            <a:pPr algn="ctr">
              <a:lnSpc>
                <a:spcPts val="4947"/>
              </a:lnSpc>
            </a:pPr>
            <a:endParaRPr lang="en-US" sz="3533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947"/>
              </a:lnSpc>
            </a:pPr>
            <a:r>
              <a:rPr lang="en-US" sz="3533">
                <a:solidFill>
                  <a:srgbClr val="000000"/>
                </a:solidFill>
                <a:latin typeface="Canva Sans Bold"/>
              </a:rPr>
              <a:t>in-store display and featured</a:t>
            </a:r>
          </a:p>
          <a:p>
            <a:pPr algn="ctr">
              <a:lnSpc>
                <a:spcPts val="4947"/>
              </a:lnSpc>
            </a:pPr>
            <a:endParaRPr lang="en-US" sz="3533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947"/>
              </a:lnSpc>
            </a:pPr>
            <a:endParaRPr lang="en-US" sz="3533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41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09423" y="3805827"/>
            <a:ext cx="7640143" cy="5649750"/>
          </a:xfrm>
          <a:custGeom>
            <a:avLst/>
            <a:gdLst/>
            <a:ahLst/>
            <a:cxnLst/>
            <a:rect l="l" t="t" r="r" b="b"/>
            <a:pathLst>
              <a:path w="7640143" h="5649750">
                <a:moveTo>
                  <a:pt x="0" y="0"/>
                </a:moveTo>
                <a:lnTo>
                  <a:pt x="7640143" y="0"/>
                </a:lnTo>
                <a:lnTo>
                  <a:pt x="764014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38436" y="3925695"/>
            <a:ext cx="7630695" cy="5529882"/>
          </a:xfrm>
          <a:custGeom>
            <a:avLst/>
            <a:gdLst/>
            <a:ahLst/>
            <a:cxnLst/>
            <a:rect l="l" t="t" r="r" b="b"/>
            <a:pathLst>
              <a:path w="7630695" h="5529882">
                <a:moveTo>
                  <a:pt x="0" y="0"/>
                </a:moveTo>
                <a:lnTo>
                  <a:pt x="7630695" y="0"/>
                </a:lnTo>
                <a:lnTo>
                  <a:pt x="7630695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29400" y="38417"/>
            <a:ext cx="3760651" cy="146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000000"/>
                </a:solidFill>
                <a:latin typeface="Canva Sans Bold"/>
              </a:rPr>
              <a:t>UNITS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2466" y="2387237"/>
            <a:ext cx="651405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Most values lie in range 0 - 250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92233" y="2377712"/>
            <a:ext cx="5663208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dirty="0">
                <a:solidFill>
                  <a:srgbClr val="000000"/>
                </a:solidFill>
                <a:latin typeface="Canva Sans Bold"/>
              </a:rPr>
              <a:t>There are a few outliers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61501" y="2647246"/>
            <a:ext cx="7973934" cy="6010003"/>
          </a:xfrm>
          <a:custGeom>
            <a:avLst/>
            <a:gdLst/>
            <a:ahLst/>
            <a:cxnLst/>
            <a:rect l="l" t="t" r="r" b="b"/>
            <a:pathLst>
              <a:path w="7973934" h="6010003">
                <a:moveTo>
                  <a:pt x="0" y="0"/>
                </a:moveTo>
                <a:lnTo>
                  <a:pt x="7973933" y="0"/>
                </a:lnTo>
                <a:lnTo>
                  <a:pt x="7973933" y="6010003"/>
                </a:lnTo>
                <a:lnTo>
                  <a:pt x="0" y="6010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8" b="-103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29400" y="38417"/>
            <a:ext cx="3760651" cy="146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000000"/>
                </a:solidFill>
                <a:latin typeface="Canva Sans Bold"/>
              </a:rPr>
              <a:t>UNITS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83513" y="2618671"/>
            <a:ext cx="7083557" cy="577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5" dirty="0">
                <a:solidFill>
                  <a:srgbClr val="000000"/>
                </a:solidFill>
                <a:latin typeface="Canva Sans"/>
              </a:rPr>
              <a:t>•Most values lie in range 0 - 250</a:t>
            </a:r>
          </a:p>
          <a:p>
            <a:pPr algn="ctr">
              <a:lnSpc>
                <a:spcPts val="5104"/>
              </a:lnSpc>
            </a:pPr>
            <a:endParaRPr lang="en-US" sz="3645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104"/>
              </a:lnSpc>
            </a:pPr>
            <a:r>
              <a:rPr lang="en-US" sz="3645" dirty="0">
                <a:solidFill>
                  <a:srgbClr val="000000"/>
                </a:solidFill>
                <a:latin typeface="Canva Sans"/>
              </a:rPr>
              <a:t>•There are a few outliers</a:t>
            </a:r>
          </a:p>
          <a:p>
            <a:pPr algn="ctr">
              <a:lnSpc>
                <a:spcPts val="5104"/>
              </a:lnSpc>
            </a:pPr>
            <a:endParaRPr lang="en-US" sz="3645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104"/>
              </a:lnSpc>
            </a:pPr>
            <a:r>
              <a:rPr lang="en-US" sz="3645" dirty="0">
                <a:solidFill>
                  <a:srgbClr val="000000"/>
                </a:solidFill>
                <a:latin typeface="Canva Sans"/>
              </a:rPr>
              <a:t>•After log transformation, distribution looks closer to a normal distribution</a:t>
            </a:r>
          </a:p>
          <a:p>
            <a:pPr algn="ctr">
              <a:lnSpc>
                <a:spcPts val="5104"/>
              </a:lnSpc>
            </a:pPr>
            <a:endParaRPr lang="en-US" sz="3645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104"/>
              </a:lnSpc>
            </a:pPr>
            <a:endParaRPr lang="en-US" sz="3645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9540" y="3638334"/>
            <a:ext cx="12759672" cy="2598333"/>
          </a:xfrm>
          <a:custGeom>
            <a:avLst/>
            <a:gdLst/>
            <a:ahLst/>
            <a:cxnLst/>
            <a:rect l="l" t="t" r="r" b="b"/>
            <a:pathLst>
              <a:path w="12759672" h="2598333">
                <a:moveTo>
                  <a:pt x="0" y="0"/>
                </a:moveTo>
                <a:lnTo>
                  <a:pt x="12759672" y="0"/>
                </a:lnTo>
                <a:lnTo>
                  <a:pt x="12759672" y="2598334"/>
                </a:lnTo>
                <a:lnTo>
                  <a:pt x="0" y="259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5580" y="2688398"/>
            <a:ext cx="4876103" cy="4498205"/>
          </a:xfrm>
          <a:custGeom>
            <a:avLst/>
            <a:gdLst/>
            <a:ahLst/>
            <a:cxnLst/>
            <a:rect l="l" t="t" r="r" b="b"/>
            <a:pathLst>
              <a:path w="4876103" h="4498205">
                <a:moveTo>
                  <a:pt x="0" y="0"/>
                </a:moveTo>
                <a:lnTo>
                  <a:pt x="4876103" y="0"/>
                </a:lnTo>
                <a:lnTo>
                  <a:pt x="4876103" y="4498206"/>
                </a:lnTo>
                <a:lnTo>
                  <a:pt x="0" y="4498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0" y="6212422"/>
            <a:ext cx="4974276" cy="3996844"/>
            <a:chOff x="0" y="0"/>
            <a:chExt cx="6632368" cy="5329125"/>
          </a:xfrm>
        </p:grpSpPr>
        <p:sp>
          <p:nvSpPr>
            <p:cNvPr id="6" name="Freeform 6"/>
            <p:cNvSpPr/>
            <p:nvPr/>
          </p:nvSpPr>
          <p:spPr>
            <a:xfrm>
              <a:off x="4703581" y="2979121"/>
              <a:ext cx="782689" cy="781711"/>
            </a:xfrm>
            <a:custGeom>
              <a:avLst/>
              <a:gdLst/>
              <a:ahLst/>
              <a:cxnLst/>
              <a:rect l="l" t="t" r="r" b="b"/>
              <a:pathLst>
                <a:path w="782689" h="781711">
                  <a:moveTo>
                    <a:pt x="0" y="0"/>
                  </a:moveTo>
                  <a:lnTo>
                    <a:pt x="782689" y="0"/>
                  </a:lnTo>
                  <a:lnTo>
                    <a:pt x="782689" y="781711"/>
                  </a:lnTo>
                  <a:lnTo>
                    <a:pt x="0" y="7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1694199"/>
              <a:ext cx="3634926" cy="3634926"/>
            </a:xfrm>
            <a:custGeom>
              <a:avLst/>
              <a:gdLst/>
              <a:ahLst/>
              <a:cxnLst/>
              <a:rect l="l" t="t" r="r" b="b"/>
              <a:pathLst>
                <a:path w="3634926" h="3634926">
                  <a:moveTo>
                    <a:pt x="0" y="0"/>
                  </a:moveTo>
                  <a:lnTo>
                    <a:pt x="3634926" y="0"/>
                  </a:lnTo>
                  <a:lnTo>
                    <a:pt x="3634926" y="3634926"/>
                  </a:lnTo>
                  <a:lnTo>
                    <a:pt x="0" y="363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009204" y="1267342"/>
              <a:ext cx="623163" cy="622384"/>
            </a:xfrm>
            <a:custGeom>
              <a:avLst/>
              <a:gdLst/>
              <a:ahLst/>
              <a:cxnLst/>
              <a:rect l="l" t="t" r="r" b="b"/>
              <a:pathLst>
                <a:path w="623163" h="622384">
                  <a:moveTo>
                    <a:pt x="0" y="0"/>
                  </a:moveTo>
                  <a:lnTo>
                    <a:pt x="623164" y="0"/>
                  </a:lnTo>
                  <a:lnTo>
                    <a:pt x="623164" y="622385"/>
                  </a:lnTo>
                  <a:lnTo>
                    <a:pt x="0" y="6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817463" y="0"/>
              <a:ext cx="861001" cy="859925"/>
            </a:xfrm>
            <a:custGeom>
              <a:avLst/>
              <a:gdLst/>
              <a:ahLst/>
              <a:cxnLst/>
              <a:rect l="l" t="t" r="r" b="b"/>
              <a:pathLst>
                <a:path w="861001" h="859925">
                  <a:moveTo>
                    <a:pt x="0" y="0"/>
                  </a:moveTo>
                  <a:lnTo>
                    <a:pt x="861001" y="0"/>
                  </a:lnTo>
                  <a:lnTo>
                    <a:pt x="861001" y="859925"/>
                  </a:lnTo>
                  <a:lnTo>
                    <a:pt x="0" y="8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706907" y="66658"/>
            <a:ext cx="4581093" cy="3741584"/>
            <a:chOff x="0" y="0"/>
            <a:chExt cx="6108124" cy="4988779"/>
          </a:xfrm>
        </p:grpSpPr>
        <p:sp>
          <p:nvSpPr>
            <p:cNvPr id="11" name="Freeform 11"/>
            <p:cNvSpPr/>
            <p:nvPr/>
          </p:nvSpPr>
          <p:spPr>
            <a:xfrm>
              <a:off x="1514299" y="4093306"/>
              <a:ext cx="896594" cy="895473"/>
            </a:xfrm>
            <a:custGeom>
              <a:avLst/>
              <a:gdLst/>
              <a:ahLst/>
              <a:cxnLst/>
              <a:rect l="l" t="t" r="r" b="b"/>
              <a:pathLst>
                <a:path w="896594" h="895473">
                  <a:moveTo>
                    <a:pt x="0" y="0"/>
                  </a:moveTo>
                  <a:lnTo>
                    <a:pt x="896595" y="0"/>
                  </a:lnTo>
                  <a:lnTo>
                    <a:pt x="896595" y="895473"/>
                  </a:lnTo>
                  <a:lnTo>
                    <a:pt x="0" y="89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025654" y="0"/>
              <a:ext cx="3599423" cy="4155179"/>
            </a:xfrm>
            <a:custGeom>
              <a:avLst/>
              <a:gdLst/>
              <a:ahLst/>
              <a:cxnLst/>
              <a:rect l="l" t="t" r="r" b="b"/>
              <a:pathLst>
                <a:path w="3599423" h="4155179">
                  <a:moveTo>
                    <a:pt x="0" y="0"/>
                  </a:moveTo>
                  <a:lnTo>
                    <a:pt x="3599423" y="0"/>
                  </a:lnTo>
                  <a:lnTo>
                    <a:pt x="3599423" y="4155179"/>
                  </a:lnTo>
                  <a:lnTo>
                    <a:pt x="0" y="415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615271"/>
              <a:ext cx="713732" cy="712840"/>
            </a:xfrm>
            <a:custGeom>
              <a:avLst/>
              <a:gdLst/>
              <a:ahLst/>
              <a:cxnLst/>
              <a:rect l="l" t="t" r="r" b="b"/>
              <a:pathLst>
                <a:path w="713732" h="712840">
                  <a:moveTo>
                    <a:pt x="0" y="0"/>
                  </a:moveTo>
                  <a:lnTo>
                    <a:pt x="713732" y="0"/>
                  </a:lnTo>
                  <a:lnTo>
                    <a:pt x="713732" y="712840"/>
                  </a:lnTo>
                  <a:lnTo>
                    <a:pt x="0" y="71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5625077" y="3209110"/>
              <a:ext cx="483047" cy="482443"/>
            </a:xfrm>
            <a:custGeom>
              <a:avLst/>
              <a:gdLst/>
              <a:ahLst/>
              <a:cxnLst/>
              <a:rect l="l" t="t" r="r" b="b"/>
              <a:pathLst>
                <a:path w="483047" h="482443">
                  <a:moveTo>
                    <a:pt x="0" y="0"/>
                  </a:moveTo>
                  <a:lnTo>
                    <a:pt x="483047" y="0"/>
                  </a:lnTo>
                  <a:lnTo>
                    <a:pt x="483047" y="482443"/>
                  </a:lnTo>
                  <a:lnTo>
                    <a:pt x="0" y="48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5967655" y="4223556"/>
            <a:ext cx="10481597" cy="161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228"/>
              </a:lnSpc>
              <a:spcBef>
                <a:spcPct val="0"/>
              </a:spcBef>
            </a:pPr>
            <a:r>
              <a:rPr lang="en-US" sz="11871">
                <a:solidFill>
                  <a:srgbClr val="FFFFFF"/>
                </a:solidFill>
                <a:latin typeface="Nunito Heavy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09834"/>
            <a:ext cx="18703010" cy="5977166"/>
          </a:xfrm>
          <a:custGeom>
            <a:avLst/>
            <a:gdLst/>
            <a:ahLst/>
            <a:cxnLst/>
            <a:rect l="l" t="t" r="r" b="b"/>
            <a:pathLst>
              <a:path w="18703010" h="5977166">
                <a:moveTo>
                  <a:pt x="0" y="0"/>
                </a:moveTo>
                <a:lnTo>
                  <a:pt x="18703010" y="0"/>
                </a:lnTo>
                <a:lnTo>
                  <a:pt x="18703010" y="5977166"/>
                </a:lnTo>
                <a:lnTo>
                  <a:pt x="0" y="5977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4788" b="-10811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31967" y="2474926"/>
            <a:ext cx="12989090" cy="133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Canva Sans Bold"/>
              </a:rPr>
              <a:t>Product_Dataset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822" y="866775"/>
            <a:ext cx="7341691" cy="14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000000"/>
                </a:solidFill>
                <a:latin typeface="Canva Sans Bold"/>
              </a:rPr>
              <a:t>Exploring the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0" y="3344148"/>
            <a:ext cx="18288000" cy="3513287"/>
          </a:xfrm>
          <a:custGeom>
            <a:avLst/>
            <a:gdLst/>
            <a:ahLst/>
            <a:cxnLst/>
            <a:rect l="l" t="t" r="r" b="b"/>
            <a:pathLst>
              <a:path w="18288000" h="3513287">
                <a:moveTo>
                  <a:pt x="0" y="0"/>
                </a:moveTo>
                <a:lnTo>
                  <a:pt x="18288000" y="0"/>
                </a:lnTo>
                <a:lnTo>
                  <a:pt x="18288000" y="3513286"/>
                </a:lnTo>
                <a:lnTo>
                  <a:pt x="0" y="3513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4" r="-304" b="-14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81400" y="38417"/>
            <a:ext cx="9619790" cy="146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 err="1">
                <a:solidFill>
                  <a:srgbClr val="000000"/>
                </a:solidFill>
                <a:latin typeface="Canva Sans Bold"/>
              </a:rPr>
              <a:t>Product_Dataset</a:t>
            </a:r>
            <a:endParaRPr lang="en-US" sz="860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021139" y="1759268"/>
            <a:ext cx="8266861" cy="8527732"/>
          </a:xfrm>
          <a:custGeom>
            <a:avLst/>
            <a:gdLst/>
            <a:ahLst/>
            <a:cxnLst/>
            <a:rect l="l" t="t" r="r" b="b"/>
            <a:pathLst>
              <a:path w="8266861" h="8527732">
                <a:moveTo>
                  <a:pt x="0" y="0"/>
                </a:moveTo>
                <a:lnTo>
                  <a:pt x="8266861" y="0"/>
                </a:lnTo>
                <a:lnTo>
                  <a:pt x="8266861" y="8527732"/>
                </a:lnTo>
                <a:lnTo>
                  <a:pt x="0" y="852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637" r="-13313" b="-32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12731" y="19367"/>
            <a:ext cx="2799755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Canva Sans Bold"/>
              </a:rPr>
              <a:t> UPC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3963" y="3268561"/>
            <a:ext cx="8048645" cy="367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000000"/>
                </a:solidFill>
                <a:latin typeface="Canva Sans Bold"/>
              </a:rPr>
              <a:t>UPC - 30 unique product codes</a:t>
            </a: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454240" y="4249776"/>
            <a:ext cx="2963201" cy="5242586"/>
          </a:xfrm>
          <a:custGeom>
            <a:avLst/>
            <a:gdLst/>
            <a:ahLst/>
            <a:cxnLst/>
            <a:rect l="l" t="t" r="r" b="b"/>
            <a:pathLst>
              <a:path w="2963201" h="5242586">
                <a:moveTo>
                  <a:pt x="0" y="0"/>
                </a:moveTo>
                <a:lnTo>
                  <a:pt x="2963201" y="0"/>
                </a:lnTo>
                <a:lnTo>
                  <a:pt x="2963201" y="5242586"/>
                </a:lnTo>
                <a:lnTo>
                  <a:pt x="0" y="5242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17441" y="2597228"/>
            <a:ext cx="3042830" cy="3891052"/>
          </a:xfrm>
          <a:custGeom>
            <a:avLst/>
            <a:gdLst/>
            <a:ahLst/>
            <a:cxnLst/>
            <a:rect l="l" t="t" r="r" b="b"/>
            <a:pathLst>
              <a:path w="3042830" h="3891052">
                <a:moveTo>
                  <a:pt x="0" y="0"/>
                </a:moveTo>
                <a:lnTo>
                  <a:pt x="3042830" y="0"/>
                </a:lnTo>
                <a:lnTo>
                  <a:pt x="3042830" y="3891052"/>
                </a:lnTo>
                <a:lnTo>
                  <a:pt x="0" y="3891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87233" y="1892618"/>
            <a:ext cx="2309403" cy="2650136"/>
          </a:xfrm>
          <a:custGeom>
            <a:avLst/>
            <a:gdLst/>
            <a:ahLst/>
            <a:cxnLst/>
            <a:rect l="l" t="t" r="r" b="b"/>
            <a:pathLst>
              <a:path w="2309403" h="2650136">
                <a:moveTo>
                  <a:pt x="0" y="0"/>
                </a:moveTo>
                <a:lnTo>
                  <a:pt x="2309403" y="0"/>
                </a:lnTo>
                <a:lnTo>
                  <a:pt x="2309403" y="2650136"/>
                </a:lnTo>
                <a:lnTo>
                  <a:pt x="0" y="2650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1099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25339" y="1599640"/>
            <a:ext cx="1267007" cy="2650136"/>
          </a:xfrm>
          <a:custGeom>
            <a:avLst/>
            <a:gdLst/>
            <a:ahLst/>
            <a:cxnLst/>
            <a:rect l="l" t="t" r="r" b="b"/>
            <a:pathLst>
              <a:path w="1267007" h="2650136">
                <a:moveTo>
                  <a:pt x="0" y="0"/>
                </a:moveTo>
                <a:lnTo>
                  <a:pt x="1267007" y="0"/>
                </a:lnTo>
                <a:lnTo>
                  <a:pt x="1267007" y="2650136"/>
                </a:lnTo>
                <a:lnTo>
                  <a:pt x="0" y="2650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459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29150" y="19367"/>
            <a:ext cx="6766917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0000"/>
                </a:solidFill>
                <a:latin typeface="Canva Sans Bold"/>
              </a:rPr>
              <a:t>CATEGORY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364353"/>
            <a:ext cx="6454240" cy="629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 Bold"/>
              </a:rPr>
              <a:t>4 Categories</a:t>
            </a:r>
          </a:p>
          <a:p>
            <a:pPr algn="ctr">
              <a:lnSpc>
                <a:spcPts val="5015"/>
              </a:lnSpc>
            </a:pPr>
            <a:endParaRPr lang="en-US" sz="3582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"/>
              </a:rPr>
              <a:t>•Bag Snacks</a:t>
            </a:r>
          </a:p>
          <a:p>
            <a:pPr algn="ctr">
              <a:lnSpc>
                <a:spcPts val="5015"/>
              </a:lnSpc>
            </a:pPr>
            <a:endParaRPr lang="en-US" sz="3582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"/>
              </a:rPr>
              <a:t>•Frozen Pizza</a:t>
            </a:r>
          </a:p>
          <a:p>
            <a:pPr algn="ctr">
              <a:lnSpc>
                <a:spcPts val="5015"/>
              </a:lnSpc>
            </a:pPr>
            <a:endParaRPr lang="en-US" sz="3582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"/>
              </a:rPr>
              <a:t>•Oral Hygiene</a:t>
            </a:r>
          </a:p>
          <a:p>
            <a:pPr algn="ctr">
              <a:lnSpc>
                <a:spcPts val="5015"/>
              </a:lnSpc>
            </a:pPr>
            <a:endParaRPr lang="en-US" sz="3582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"/>
              </a:rPr>
              <a:t>•Cold Cereal</a:t>
            </a:r>
          </a:p>
          <a:p>
            <a:pPr algn="ctr">
              <a:lnSpc>
                <a:spcPts val="5015"/>
              </a:lnSpc>
            </a:pPr>
            <a:endParaRPr lang="en-US" sz="3582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7376" y="2817184"/>
            <a:ext cx="10533262" cy="6000251"/>
          </a:xfrm>
          <a:custGeom>
            <a:avLst/>
            <a:gdLst/>
            <a:ahLst/>
            <a:cxnLst/>
            <a:rect l="l" t="t" r="r" b="b"/>
            <a:pathLst>
              <a:path w="10533262" h="6000251">
                <a:moveTo>
                  <a:pt x="0" y="0"/>
                </a:moveTo>
                <a:lnTo>
                  <a:pt x="10533261" y="0"/>
                </a:lnTo>
                <a:lnTo>
                  <a:pt x="10533261" y="6000252"/>
                </a:lnTo>
                <a:lnTo>
                  <a:pt x="0" y="600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85" b="-108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6541" y="38417"/>
            <a:ext cx="8752136" cy="14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000000"/>
                </a:solidFill>
                <a:latin typeface="Canva Sans Bold"/>
              </a:rPr>
              <a:t>SUB_CATRGORY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01239" y="2836371"/>
            <a:ext cx="6981039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7 sub-categories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Bag snacks - 1 subcategory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Frozen pizza - 1 subcategory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Oral hygiene- 2 subcategories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Cold Cereal - 3 subcategories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16530" y="2016443"/>
            <a:ext cx="7562283" cy="7814884"/>
          </a:xfrm>
          <a:custGeom>
            <a:avLst/>
            <a:gdLst/>
            <a:ahLst/>
            <a:cxnLst/>
            <a:rect l="l" t="t" r="r" b="b"/>
            <a:pathLst>
              <a:path w="7562283" h="7814884">
                <a:moveTo>
                  <a:pt x="0" y="0"/>
                </a:moveTo>
                <a:lnTo>
                  <a:pt x="7562282" y="0"/>
                </a:lnTo>
                <a:lnTo>
                  <a:pt x="7562282" y="7814884"/>
                </a:lnTo>
                <a:lnTo>
                  <a:pt x="0" y="78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6" t="-411" r="-1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67200" y="38417"/>
            <a:ext cx="8544135" cy="146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000000"/>
                </a:solidFill>
                <a:latin typeface="Canva Sans Bold"/>
              </a:rPr>
              <a:t>PRODUCT_SIZE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692593"/>
            <a:ext cx="9144000" cy="859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3"/>
              </a:lnSpc>
            </a:pPr>
            <a:r>
              <a:rPr lang="en-US" sz="3252" dirty="0">
                <a:solidFill>
                  <a:srgbClr val="000000"/>
                </a:solidFill>
                <a:latin typeface="Canva Sans Bold"/>
              </a:rPr>
              <a:t>Bag Snacks:</a:t>
            </a:r>
            <a:r>
              <a:rPr lang="en-US" sz="3252" dirty="0">
                <a:solidFill>
                  <a:srgbClr val="000000"/>
                </a:solidFill>
                <a:latin typeface="Canva Sans"/>
              </a:rPr>
              <a:t> Pretzels - Sizes: 10 oz, 15 oz,        16 oz</a:t>
            </a:r>
          </a:p>
          <a:p>
            <a:pPr algn="ctr">
              <a:lnSpc>
                <a:spcPts val="4553"/>
              </a:lnSpc>
            </a:pPr>
            <a:endParaRPr lang="en-US" sz="3252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553"/>
              </a:lnSpc>
            </a:pPr>
            <a:endParaRPr lang="en-US" sz="3252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553"/>
              </a:lnSpc>
            </a:pPr>
            <a:r>
              <a:rPr lang="en-US" sz="3252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52" dirty="0">
                <a:solidFill>
                  <a:srgbClr val="000000"/>
                </a:solidFill>
                <a:latin typeface="Canva Sans Bold"/>
              </a:rPr>
              <a:t>Cold Cereal:</a:t>
            </a:r>
            <a:r>
              <a:rPr lang="en-US" sz="3252" dirty="0">
                <a:solidFill>
                  <a:srgbClr val="000000"/>
                </a:solidFill>
                <a:latin typeface="Canva Sans"/>
              </a:rPr>
              <a:t> Adult: 20 oz; All Family: 12 oz, 12.25 oz, 18 oz; Kids: 12.2 oz, 15 oz.</a:t>
            </a:r>
          </a:p>
          <a:p>
            <a:pPr algn="ctr">
              <a:lnSpc>
                <a:spcPts val="4553"/>
              </a:lnSpc>
            </a:pPr>
            <a:endParaRPr lang="en-US" sz="3252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553"/>
              </a:lnSpc>
            </a:pPr>
            <a:endParaRPr lang="en-US" sz="3252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553"/>
              </a:lnSpc>
            </a:pPr>
            <a:r>
              <a:rPr lang="en-US" sz="3252" dirty="0">
                <a:solidFill>
                  <a:srgbClr val="000000"/>
                </a:solidFill>
                <a:latin typeface="Canva Sans Bold"/>
              </a:rPr>
              <a:t>Frozen Pizza:</a:t>
            </a:r>
            <a:r>
              <a:rPr lang="en-US" sz="3252" dirty="0">
                <a:solidFill>
                  <a:srgbClr val="000000"/>
                </a:solidFill>
                <a:latin typeface="Canva Sans"/>
              </a:rPr>
              <a:t> 22.7 oz, 28.3 oz, 29.6 oz, 29.8 oz, 30.5 oz, 32.7 oz.</a:t>
            </a:r>
          </a:p>
          <a:p>
            <a:pPr algn="ctr">
              <a:lnSpc>
                <a:spcPts val="4553"/>
              </a:lnSpc>
            </a:pPr>
            <a:endParaRPr lang="en-US" sz="3252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553"/>
              </a:lnSpc>
            </a:pPr>
            <a:endParaRPr lang="en-US" sz="3252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553"/>
              </a:lnSpc>
            </a:pPr>
            <a:r>
              <a:rPr lang="en-US" sz="3252" dirty="0">
                <a:solidFill>
                  <a:srgbClr val="000000"/>
                </a:solidFill>
                <a:latin typeface="Canva Sans Bold"/>
              </a:rPr>
              <a:t>Oral Hygiene Products:</a:t>
            </a:r>
            <a:r>
              <a:rPr lang="en-US" sz="3252" dirty="0">
                <a:solidFill>
                  <a:srgbClr val="000000"/>
                </a:solidFill>
                <a:latin typeface="Canva Sans"/>
              </a:rPr>
              <a:t> Mouthwashes: 1 liter (Antiseptic and Rinses/Sprays)</a:t>
            </a:r>
          </a:p>
          <a:p>
            <a:pPr algn="ctr">
              <a:lnSpc>
                <a:spcPts val="4553"/>
              </a:lnSpc>
            </a:pPr>
            <a:endParaRPr lang="en-US" sz="3252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76200" y="15621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90599" y="1903464"/>
            <a:ext cx="3788088" cy="8093791"/>
          </a:xfrm>
          <a:custGeom>
            <a:avLst/>
            <a:gdLst/>
            <a:ahLst/>
            <a:cxnLst/>
            <a:rect l="l" t="t" r="r" b="b"/>
            <a:pathLst>
              <a:path w="3788088" h="8093791">
                <a:moveTo>
                  <a:pt x="0" y="0"/>
                </a:moveTo>
                <a:lnTo>
                  <a:pt x="3788089" y="0"/>
                </a:lnTo>
                <a:lnTo>
                  <a:pt x="3788089" y="8093791"/>
                </a:lnTo>
                <a:lnTo>
                  <a:pt x="0" y="8093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6" r="-480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90045" y="38417"/>
            <a:ext cx="7887755" cy="146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000000"/>
                </a:solidFill>
                <a:latin typeface="Canva Sans Bold"/>
              </a:rPr>
              <a:t>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50286" y="3569745"/>
            <a:ext cx="1020901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29 distinct descriptions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Provide a more detailed overview of the product.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52494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916961" y="1599222"/>
            <a:ext cx="4867907" cy="8229600"/>
          </a:xfrm>
          <a:custGeom>
            <a:avLst/>
            <a:gdLst/>
            <a:ahLst/>
            <a:cxnLst/>
            <a:rect l="l" t="t" r="r" b="b"/>
            <a:pathLst>
              <a:path w="4867907" h="8229600">
                <a:moveTo>
                  <a:pt x="0" y="0"/>
                </a:moveTo>
                <a:lnTo>
                  <a:pt x="4867907" y="0"/>
                </a:lnTo>
                <a:lnTo>
                  <a:pt x="48679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8" r="-12935" b="-110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75831" y="38417"/>
            <a:ext cx="10092569" cy="146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000000"/>
                </a:solidFill>
                <a:latin typeface="Canva Sans Bold"/>
              </a:rPr>
              <a:t>MANUFACTURERS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179" y="1930718"/>
            <a:ext cx="7249304" cy="789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</a:pPr>
            <a:r>
              <a:rPr lang="en-US" sz="3733">
                <a:solidFill>
                  <a:srgbClr val="000000"/>
                </a:solidFill>
                <a:latin typeface="Canva Sans"/>
              </a:rPr>
              <a:t>9 Manufacturers</a:t>
            </a:r>
          </a:p>
          <a:p>
            <a:pPr algn="ctr">
              <a:lnSpc>
                <a:spcPts val="5226"/>
              </a:lnSpc>
            </a:pPr>
            <a:endParaRPr lang="en-US" sz="3733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226"/>
              </a:lnSpc>
            </a:pPr>
            <a:r>
              <a:rPr lang="en-US" sz="3733">
                <a:solidFill>
                  <a:srgbClr val="000000"/>
                </a:solidFill>
                <a:latin typeface="Canva Sans"/>
              </a:rPr>
              <a:t>Private label supplies all 4 category products</a:t>
            </a:r>
          </a:p>
          <a:p>
            <a:pPr algn="ctr">
              <a:lnSpc>
                <a:spcPts val="5226"/>
              </a:lnSpc>
            </a:pPr>
            <a:endParaRPr lang="en-US" sz="3733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226"/>
              </a:lnSpc>
            </a:pPr>
            <a:r>
              <a:rPr lang="en-US" sz="3733">
                <a:solidFill>
                  <a:srgbClr val="000000"/>
                </a:solidFill>
                <a:latin typeface="Canva Sans"/>
              </a:rPr>
              <a:t>Other 8 manufacturers produce only 1 category product</a:t>
            </a:r>
          </a:p>
          <a:p>
            <a:pPr algn="ctr">
              <a:lnSpc>
                <a:spcPts val="5226"/>
              </a:lnSpc>
            </a:pPr>
            <a:endParaRPr lang="en-US" sz="3733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226"/>
              </a:lnSpc>
            </a:pPr>
            <a:endParaRPr lang="en-US" sz="3733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226"/>
              </a:lnSpc>
            </a:pPr>
            <a:endParaRPr lang="en-US" sz="3733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226"/>
              </a:lnSpc>
            </a:pPr>
            <a:endParaRPr lang="en-US" sz="3733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1777731" y="2344847"/>
            <a:ext cx="50261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105609"/>
            <a:ext cx="18288000" cy="6181392"/>
          </a:xfrm>
          <a:custGeom>
            <a:avLst/>
            <a:gdLst/>
            <a:ahLst/>
            <a:cxnLst/>
            <a:rect l="l" t="t" r="r" b="b"/>
            <a:pathLst>
              <a:path w="19452147" h="6459161">
                <a:moveTo>
                  <a:pt x="0" y="0"/>
                </a:moveTo>
                <a:lnTo>
                  <a:pt x="19452147" y="0"/>
                </a:lnTo>
                <a:lnTo>
                  <a:pt x="19452147" y="6459161"/>
                </a:lnTo>
                <a:lnTo>
                  <a:pt x="0" y="6459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305" b="-10585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31967" y="2474926"/>
            <a:ext cx="12989090" cy="133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Canva Sans Bold"/>
              </a:rPr>
              <a:t>STORE_Dataset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822" y="866775"/>
            <a:ext cx="7341691" cy="14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000000"/>
                </a:solidFill>
                <a:latin typeface="Canva Sans Bold"/>
              </a:rPr>
              <a:t>Exploring the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0" y="3552219"/>
            <a:ext cx="18288000" cy="3150909"/>
          </a:xfrm>
          <a:custGeom>
            <a:avLst/>
            <a:gdLst/>
            <a:ahLst/>
            <a:cxnLst/>
            <a:rect l="l" t="t" r="r" b="b"/>
            <a:pathLst>
              <a:path w="18288000" h="3150909">
                <a:moveTo>
                  <a:pt x="0" y="0"/>
                </a:moveTo>
                <a:lnTo>
                  <a:pt x="18288000" y="0"/>
                </a:lnTo>
                <a:lnTo>
                  <a:pt x="18288000" y="3150909"/>
                </a:lnTo>
                <a:lnTo>
                  <a:pt x="0" y="3150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69" b="-237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24400" y="94619"/>
            <a:ext cx="7779233" cy="146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 err="1">
                <a:solidFill>
                  <a:srgbClr val="000000"/>
                </a:solidFill>
                <a:latin typeface="Canva Sans Bold"/>
              </a:rPr>
              <a:t>Store_Dataset</a:t>
            </a:r>
            <a:endParaRPr lang="en-US" sz="860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31031" y="-41563"/>
            <a:ext cx="6233169" cy="9790200"/>
          </a:xfrm>
          <a:custGeom>
            <a:avLst/>
            <a:gdLst/>
            <a:ahLst/>
            <a:cxnLst/>
            <a:rect l="l" t="t" r="r" b="b"/>
            <a:pathLst>
              <a:path w="6233169" h="9790200">
                <a:moveTo>
                  <a:pt x="0" y="0"/>
                </a:moveTo>
                <a:lnTo>
                  <a:pt x="6233169" y="0"/>
                </a:lnTo>
                <a:lnTo>
                  <a:pt x="6233169" y="9790200"/>
                </a:lnTo>
                <a:lnTo>
                  <a:pt x="0" y="979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871" r="-281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04522" y="750584"/>
            <a:ext cx="12259352" cy="11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7"/>
              </a:lnSpc>
              <a:spcBef>
                <a:spcPct val="0"/>
              </a:spcBef>
            </a:pPr>
            <a:r>
              <a:rPr lang="en-US" sz="8715">
                <a:solidFill>
                  <a:srgbClr val="3E3E3E"/>
                </a:solidFill>
                <a:latin typeface="Nunito Heavy"/>
              </a:rPr>
              <a:t>Problem Statement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9125" y="2947450"/>
            <a:ext cx="10962997" cy="219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2"/>
              </a:lnSpc>
              <a:spcBef>
                <a:spcPct val="0"/>
              </a:spcBef>
            </a:pPr>
            <a:r>
              <a:rPr lang="en-US" sz="4216">
                <a:solidFill>
                  <a:srgbClr val="3E3E3E"/>
                </a:solidFill>
                <a:latin typeface="Nunito Heavy"/>
              </a:rPr>
              <a:t> Prevent overstocking and understocking of Items by forecasting demand of items for the next week, based on historical data.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6322" y="3174452"/>
            <a:ext cx="8805418" cy="5647357"/>
          </a:xfrm>
          <a:custGeom>
            <a:avLst/>
            <a:gdLst/>
            <a:ahLst/>
            <a:cxnLst/>
            <a:rect l="l" t="t" r="r" b="b"/>
            <a:pathLst>
              <a:path w="8805418" h="5647357">
                <a:moveTo>
                  <a:pt x="0" y="0"/>
                </a:moveTo>
                <a:lnTo>
                  <a:pt x="8805418" y="0"/>
                </a:lnTo>
                <a:lnTo>
                  <a:pt x="8805418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32505" y="3574335"/>
            <a:ext cx="5088635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76 Store ID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72 Store Names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Located in 51 cities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Spread over 4 States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71600" y="71756"/>
            <a:ext cx="1478134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Store Name and Location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F4EB3B3-66A3-40A8-980C-E9B9FC20BB2C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27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667773"/>
            <a:ext cx="8495136" cy="6590527"/>
          </a:xfrm>
          <a:custGeom>
            <a:avLst/>
            <a:gdLst/>
            <a:ahLst/>
            <a:cxnLst/>
            <a:rect l="l" t="t" r="r" b="b"/>
            <a:pathLst>
              <a:path w="8495136" h="6590527">
                <a:moveTo>
                  <a:pt x="0" y="0"/>
                </a:moveTo>
                <a:lnTo>
                  <a:pt x="8495136" y="0"/>
                </a:lnTo>
                <a:lnTo>
                  <a:pt x="8495136" y="6590527"/>
                </a:lnTo>
                <a:lnTo>
                  <a:pt x="0" y="65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4" t="-1318" b="-21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32505" y="3321111"/>
            <a:ext cx="5088635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Only 25 stores have parking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space area listed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Mostly between 250-500 units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67001" y="476146"/>
            <a:ext cx="1173148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Parking Space Area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496D369E-B90C-4BBE-8C7B-5E8C45C67C32}"/>
              </a:ext>
            </a:extLst>
          </p:cNvPr>
          <p:cNvSpPr/>
          <p:nvPr/>
        </p:nvSpPr>
        <p:spPr>
          <a:xfrm>
            <a:off x="0" y="2171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4190" y="2504918"/>
            <a:ext cx="8379810" cy="6436853"/>
          </a:xfrm>
          <a:custGeom>
            <a:avLst/>
            <a:gdLst/>
            <a:ahLst/>
            <a:cxnLst/>
            <a:rect l="l" t="t" r="r" b="b"/>
            <a:pathLst>
              <a:path w="8379810" h="6436853">
                <a:moveTo>
                  <a:pt x="0" y="0"/>
                </a:moveTo>
                <a:lnTo>
                  <a:pt x="8379810" y="0"/>
                </a:lnTo>
                <a:lnTo>
                  <a:pt x="8379810" y="6436852"/>
                </a:lnTo>
                <a:lnTo>
                  <a:pt x="0" y="6436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8" t="-942" r="-107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32505" y="3321111"/>
            <a:ext cx="5088635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Most stores have area 30-70 K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Less than 20 stores with area less than 30k or greater than 90k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29000" y="476146"/>
            <a:ext cx="10155991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Store Sales Area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AA721C9D-4783-4DD0-BE5E-1DC3A56515D0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23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6691" y="3169398"/>
            <a:ext cx="8627309" cy="5594159"/>
          </a:xfrm>
          <a:custGeom>
            <a:avLst/>
            <a:gdLst/>
            <a:ahLst/>
            <a:cxnLst/>
            <a:rect l="l" t="t" r="r" b="b"/>
            <a:pathLst>
              <a:path w="8627309" h="5594159">
                <a:moveTo>
                  <a:pt x="0" y="0"/>
                </a:moveTo>
                <a:lnTo>
                  <a:pt x="8627309" y="0"/>
                </a:lnTo>
                <a:lnTo>
                  <a:pt x="8627309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4" b="-32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27464" y="2677160"/>
            <a:ext cx="5088635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93% of stores are in Ohio and Texas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Ohio has stores with sales area range between 1k-100k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Texas mostly has stores between sales area 30k to 60k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8600" y="476146"/>
            <a:ext cx="1709956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Sales Area for Ohio and Texas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59261C81-317C-428C-AC19-F1BA54C667F4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4565" y="3025241"/>
            <a:ext cx="8489435" cy="6233059"/>
          </a:xfrm>
          <a:custGeom>
            <a:avLst/>
            <a:gdLst/>
            <a:ahLst/>
            <a:cxnLst/>
            <a:rect l="l" t="t" r="r" b="b"/>
            <a:pathLst>
              <a:path w="8489435" h="6233059">
                <a:moveTo>
                  <a:pt x="0" y="0"/>
                </a:moveTo>
                <a:lnTo>
                  <a:pt x="8489435" y="0"/>
                </a:lnTo>
                <a:lnTo>
                  <a:pt x="8489435" y="6233059"/>
                </a:lnTo>
                <a:lnTo>
                  <a:pt x="0" y="6233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1" t="-1322" r="-16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27464" y="2677160"/>
            <a:ext cx="5088635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Weekly average follows rough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normal distribution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Most weeks have average around 25000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38400" y="245428"/>
            <a:ext cx="1229487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Weekly Average Sale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5EAD8835-1AB7-4623-9BD0-8D5A36D50F62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277" y="4254960"/>
            <a:ext cx="10026794" cy="2587200"/>
          </a:xfrm>
          <a:custGeom>
            <a:avLst/>
            <a:gdLst/>
            <a:ahLst/>
            <a:cxnLst/>
            <a:rect l="l" t="t" r="r" b="b"/>
            <a:pathLst>
              <a:path w="10026794" h="2587200">
                <a:moveTo>
                  <a:pt x="0" y="0"/>
                </a:moveTo>
                <a:lnTo>
                  <a:pt x="10026794" y="0"/>
                </a:lnTo>
                <a:lnTo>
                  <a:pt x="10026794" y="2587200"/>
                </a:lnTo>
                <a:lnTo>
                  <a:pt x="0" y="25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41" t="-4571" r="-1578" b="-2936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74563" y="2162145"/>
            <a:ext cx="8584887" cy="699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3614">
                <a:solidFill>
                  <a:srgbClr val="000000"/>
                </a:solidFill>
                <a:latin typeface="Canva Sans"/>
              </a:rPr>
              <a:t> -Upscale stores: Located in high income neighborhoods.</a:t>
            </a:r>
          </a:p>
          <a:p>
            <a:pPr algn="ctr">
              <a:lnSpc>
                <a:spcPts val="5060"/>
              </a:lnSpc>
            </a:pPr>
            <a:endParaRPr lang="en-US" sz="3614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060"/>
              </a:lnSpc>
            </a:pPr>
            <a:r>
              <a:rPr lang="en-US" sz="3614">
                <a:solidFill>
                  <a:srgbClr val="000000"/>
                </a:solidFill>
                <a:latin typeface="Canva Sans"/>
              </a:rPr>
              <a:t> -Mainstream stores: Located in middle class areas, offering a mix of upscale and value product.</a:t>
            </a:r>
          </a:p>
          <a:p>
            <a:pPr algn="ctr">
              <a:lnSpc>
                <a:spcPts val="5060"/>
              </a:lnSpc>
            </a:pPr>
            <a:endParaRPr lang="en-US" sz="3614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060"/>
              </a:lnSpc>
            </a:pPr>
            <a:r>
              <a:rPr lang="en-US" sz="3614">
                <a:solidFill>
                  <a:srgbClr val="000000"/>
                </a:solidFill>
                <a:latin typeface="Canva Sans"/>
              </a:rPr>
              <a:t> -Value stores: Focus on low prices products targeting low in come customers.</a:t>
            </a:r>
          </a:p>
          <a:p>
            <a:pPr algn="ctr">
              <a:lnSpc>
                <a:spcPts val="5060"/>
              </a:lnSpc>
            </a:pPr>
            <a:endParaRPr lang="en-US" sz="3614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07285" y="476146"/>
            <a:ext cx="1002679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Store Segments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E8170442-7CE2-40C1-BE50-05596437224A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9540" y="3530389"/>
            <a:ext cx="13289760" cy="2706278"/>
          </a:xfrm>
          <a:custGeom>
            <a:avLst/>
            <a:gdLst/>
            <a:ahLst/>
            <a:cxnLst/>
            <a:rect l="l" t="t" r="r" b="b"/>
            <a:pathLst>
              <a:path w="13289760" h="2706278">
                <a:moveTo>
                  <a:pt x="0" y="0"/>
                </a:moveTo>
                <a:lnTo>
                  <a:pt x="13289760" y="0"/>
                </a:lnTo>
                <a:lnTo>
                  <a:pt x="13289760" y="2706279"/>
                </a:lnTo>
                <a:lnTo>
                  <a:pt x="0" y="270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47729" y="6984115"/>
            <a:ext cx="4974276" cy="3996844"/>
            <a:chOff x="0" y="0"/>
            <a:chExt cx="6632368" cy="5329125"/>
          </a:xfrm>
        </p:grpSpPr>
        <p:sp>
          <p:nvSpPr>
            <p:cNvPr id="5" name="Freeform 5"/>
            <p:cNvSpPr/>
            <p:nvPr/>
          </p:nvSpPr>
          <p:spPr>
            <a:xfrm>
              <a:off x="4703581" y="2979121"/>
              <a:ext cx="782689" cy="781711"/>
            </a:xfrm>
            <a:custGeom>
              <a:avLst/>
              <a:gdLst/>
              <a:ahLst/>
              <a:cxnLst/>
              <a:rect l="l" t="t" r="r" b="b"/>
              <a:pathLst>
                <a:path w="782689" h="781711">
                  <a:moveTo>
                    <a:pt x="0" y="0"/>
                  </a:moveTo>
                  <a:lnTo>
                    <a:pt x="782689" y="0"/>
                  </a:lnTo>
                  <a:lnTo>
                    <a:pt x="782689" y="781711"/>
                  </a:lnTo>
                  <a:lnTo>
                    <a:pt x="0" y="7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1694199"/>
              <a:ext cx="3634926" cy="3634926"/>
            </a:xfrm>
            <a:custGeom>
              <a:avLst/>
              <a:gdLst/>
              <a:ahLst/>
              <a:cxnLst/>
              <a:rect l="l" t="t" r="r" b="b"/>
              <a:pathLst>
                <a:path w="3634926" h="3634926">
                  <a:moveTo>
                    <a:pt x="0" y="0"/>
                  </a:moveTo>
                  <a:lnTo>
                    <a:pt x="3634926" y="0"/>
                  </a:lnTo>
                  <a:lnTo>
                    <a:pt x="3634926" y="3634926"/>
                  </a:lnTo>
                  <a:lnTo>
                    <a:pt x="0" y="363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009204" y="1267342"/>
              <a:ext cx="623163" cy="622384"/>
            </a:xfrm>
            <a:custGeom>
              <a:avLst/>
              <a:gdLst/>
              <a:ahLst/>
              <a:cxnLst/>
              <a:rect l="l" t="t" r="r" b="b"/>
              <a:pathLst>
                <a:path w="623163" h="622384">
                  <a:moveTo>
                    <a:pt x="0" y="0"/>
                  </a:moveTo>
                  <a:lnTo>
                    <a:pt x="623164" y="0"/>
                  </a:lnTo>
                  <a:lnTo>
                    <a:pt x="623164" y="622385"/>
                  </a:lnTo>
                  <a:lnTo>
                    <a:pt x="0" y="6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17463" y="0"/>
              <a:ext cx="861001" cy="859925"/>
            </a:xfrm>
            <a:custGeom>
              <a:avLst/>
              <a:gdLst/>
              <a:ahLst/>
              <a:cxnLst/>
              <a:rect l="l" t="t" r="r" b="b"/>
              <a:pathLst>
                <a:path w="861001" h="859925">
                  <a:moveTo>
                    <a:pt x="0" y="0"/>
                  </a:moveTo>
                  <a:lnTo>
                    <a:pt x="861001" y="0"/>
                  </a:lnTo>
                  <a:lnTo>
                    <a:pt x="861001" y="859925"/>
                  </a:lnTo>
                  <a:lnTo>
                    <a:pt x="0" y="8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820193" y="-650726"/>
            <a:ext cx="4581093" cy="3741584"/>
            <a:chOff x="0" y="0"/>
            <a:chExt cx="6108124" cy="4988779"/>
          </a:xfrm>
        </p:grpSpPr>
        <p:sp>
          <p:nvSpPr>
            <p:cNvPr id="10" name="Freeform 10"/>
            <p:cNvSpPr/>
            <p:nvPr/>
          </p:nvSpPr>
          <p:spPr>
            <a:xfrm>
              <a:off x="1514299" y="4093306"/>
              <a:ext cx="896594" cy="895473"/>
            </a:xfrm>
            <a:custGeom>
              <a:avLst/>
              <a:gdLst/>
              <a:ahLst/>
              <a:cxnLst/>
              <a:rect l="l" t="t" r="r" b="b"/>
              <a:pathLst>
                <a:path w="896594" h="895473">
                  <a:moveTo>
                    <a:pt x="0" y="0"/>
                  </a:moveTo>
                  <a:lnTo>
                    <a:pt x="896595" y="0"/>
                  </a:lnTo>
                  <a:lnTo>
                    <a:pt x="896595" y="895473"/>
                  </a:lnTo>
                  <a:lnTo>
                    <a:pt x="0" y="89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025654" y="0"/>
              <a:ext cx="3599423" cy="4155179"/>
            </a:xfrm>
            <a:custGeom>
              <a:avLst/>
              <a:gdLst/>
              <a:ahLst/>
              <a:cxnLst/>
              <a:rect l="l" t="t" r="r" b="b"/>
              <a:pathLst>
                <a:path w="3599423" h="4155179">
                  <a:moveTo>
                    <a:pt x="0" y="0"/>
                  </a:moveTo>
                  <a:lnTo>
                    <a:pt x="3599423" y="0"/>
                  </a:lnTo>
                  <a:lnTo>
                    <a:pt x="3599423" y="4155179"/>
                  </a:lnTo>
                  <a:lnTo>
                    <a:pt x="0" y="415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15271"/>
              <a:ext cx="713732" cy="712840"/>
            </a:xfrm>
            <a:custGeom>
              <a:avLst/>
              <a:gdLst/>
              <a:ahLst/>
              <a:cxnLst/>
              <a:rect l="l" t="t" r="r" b="b"/>
              <a:pathLst>
                <a:path w="713732" h="712840">
                  <a:moveTo>
                    <a:pt x="0" y="0"/>
                  </a:moveTo>
                  <a:lnTo>
                    <a:pt x="713732" y="0"/>
                  </a:lnTo>
                  <a:lnTo>
                    <a:pt x="713732" y="712840"/>
                  </a:lnTo>
                  <a:lnTo>
                    <a:pt x="0" y="71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5625077" y="3209110"/>
              <a:ext cx="483047" cy="482443"/>
            </a:xfrm>
            <a:custGeom>
              <a:avLst/>
              <a:gdLst/>
              <a:ahLst/>
              <a:cxnLst/>
              <a:rect l="l" t="t" r="r" b="b"/>
              <a:pathLst>
                <a:path w="483047" h="482443">
                  <a:moveTo>
                    <a:pt x="0" y="0"/>
                  </a:moveTo>
                  <a:lnTo>
                    <a:pt x="483047" y="0"/>
                  </a:lnTo>
                  <a:lnTo>
                    <a:pt x="483047" y="482443"/>
                  </a:lnTo>
                  <a:lnTo>
                    <a:pt x="0" y="48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2793881">
            <a:off x="790150" y="1508740"/>
            <a:ext cx="5011506" cy="4332733"/>
          </a:xfrm>
          <a:custGeom>
            <a:avLst/>
            <a:gdLst/>
            <a:ahLst/>
            <a:cxnLst/>
            <a:rect l="l" t="t" r="r" b="b"/>
            <a:pathLst>
              <a:path w="5011506" h="4332733">
                <a:moveTo>
                  <a:pt x="0" y="0"/>
                </a:moveTo>
                <a:lnTo>
                  <a:pt x="5011506" y="0"/>
                </a:lnTo>
                <a:lnTo>
                  <a:pt x="5011506" y="4332733"/>
                </a:lnTo>
                <a:lnTo>
                  <a:pt x="0" y="4332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289" t="-5361" r="-23837" b="-1465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987319" y="3797089"/>
            <a:ext cx="10481597" cy="221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24"/>
              </a:lnSpc>
              <a:spcBef>
                <a:spcPct val="0"/>
              </a:spcBef>
            </a:pPr>
            <a:r>
              <a:rPr lang="en-US" sz="8372">
                <a:solidFill>
                  <a:srgbClr val="FFFFFF"/>
                </a:solidFill>
                <a:latin typeface="Nunito Heavy"/>
              </a:rPr>
              <a:t>Summarizing Data Exploration Insights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70193" y="1645145"/>
            <a:ext cx="9845797" cy="614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Weekly Sales Data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>
                <a:solidFill>
                  <a:srgbClr val="000000"/>
                </a:solidFill>
                <a:latin typeface="Canva Sans Bold"/>
              </a:rPr>
              <a:t>Offer Applicable: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Featured Products with attractive offers will have higher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>
                <a:solidFill>
                  <a:srgbClr val="000000"/>
                </a:solidFill>
                <a:latin typeface="Canva Sans Bold"/>
              </a:rPr>
              <a:t>Product Promotion: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Sales will be more for products with in-store promotion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9490" y="2997383"/>
            <a:ext cx="11455118" cy="5673653"/>
          </a:xfrm>
          <a:custGeom>
            <a:avLst/>
            <a:gdLst/>
            <a:ahLst/>
            <a:cxnLst/>
            <a:rect l="l" t="t" r="r" b="b"/>
            <a:pathLst>
              <a:path w="11455118" h="5673653">
                <a:moveTo>
                  <a:pt x="0" y="0"/>
                </a:moveTo>
                <a:lnTo>
                  <a:pt x="11455119" y="0"/>
                </a:lnTo>
                <a:lnTo>
                  <a:pt x="11455119" y="5673653"/>
                </a:lnTo>
                <a:lnTo>
                  <a:pt x="0" y="567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25949" y="375608"/>
            <a:ext cx="9613490" cy="121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Canva Sans Bold"/>
              </a:rPr>
              <a:t>Featured Products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9577" y="2940233"/>
            <a:ext cx="4839723" cy="552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0000"/>
                </a:solidFill>
                <a:latin typeface="Canva Sans"/>
              </a:rPr>
              <a:t>Individual product promotion</a:t>
            </a:r>
          </a:p>
          <a:p>
            <a:pPr algn="ctr">
              <a:lnSpc>
                <a:spcPts val="4893"/>
              </a:lnSpc>
            </a:pPr>
            <a:endParaRPr lang="en-US" sz="3495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0000"/>
                </a:solidFill>
                <a:latin typeface="Canva Sans"/>
              </a:rPr>
              <a:t>have huge impact on sale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0000"/>
                </a:solidFill>
                <a:latin typeface="Canva Sans"/>
              </a:rPr>
              <a:t>Display/featured product have higher sale</a:t>
            </a:r>
          </a:p>
          <a:p>
            <a:pPr algn="ctr">
              <a:lnSpc>
                <a:spcPts val="4893"/>
              </a:lnSpc>
            </a:pPr>
            <a:endParaRPr lang="en-US" sz="3495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4BF8878E-B78F-4C4F-B02D-441EA45EF618}"/>
              </a:ext>
            </a:extLst>
          </p:cNvPr>
          <p:cNvSpPr/>
          <p:nvPr/>
        </p:nvSpPr>
        <p:spPr>
          <a:xfrm>
            <a:off x="0" y="1790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3503" y="389251"/>
            <a:ext cx="10874497" cy="1026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  <a:ea typeface="Canva Sans Bold"/>
              </a:rPr>
              <a:t>●Product Data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  <a:ea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Product type/ Category 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Different Product Categories can have signiﬁcantly varying trends/patterns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Price of Product: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Same category products with lower price have more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Product Size 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Larger products should be more in demand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Company/ Manufacturer: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Well known brands will have higher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2987" y="3543300"/>
            <a:ext cx="14707727" cy="5940103"/>
          </a:xfrm>
          <a:custGeom>
            <a:avLst/>
            <a:gdLst/>
            <a:ahLst/>
            <a:cxnLst/>
            <a:rect l="l" t="t" r="r" b="b"/>
            <a:pathLst>
              <a:path w="14707727" h="5940103">
                <a:moveTo>
                  <a:pt x="0" y="0"/>
                </a:moveTo>
                <a:lnTo>
                  <a:pt x="14707728" y="0"/>
                </a:lnTo>
                <a:lnTo>
                  <a:pt x="14707728" y="5940103"/>
                </a:lnTo>
                <a:lnTo>
                  <a:pt x="0" y="594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3" r="-3496" b="-14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10752"/>
            <a:ext cx="15456303" cy="11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7"/>
              </a:lnSpc>
              <a:spcBef>
                <a:spcPct val="0"/>
              </a:spcBef>
            </a:pPr>
            <a:r>
              <a:rPr lang="en-US" sz="8715" dirty="0">
                <a:solidFill>
                  <a:srgbClr val="3E3E3E"/>
                </a:solidFill>
                <a:latin typeface="Nunito Heavy"/>
              </a:rPr>
              <a:t>Process of Product Supply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E893B-E8D7-425A-A7D2-2563C487FAA9}"/>
              </a:ext>
            </a:extLst>
          </p:cNvPr>
          <p:cNvSpPr txBox="1"/>
          <p:nvPr/>
        </p:nvSpPr>
        <p:spPr>
          <a:xfrm>
            <a:off x="1402987" y="2095500"/>
            <a:ext cx="140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How the product distribute: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3823" y="2997383"/>
            <a:ext cx="9478788" cy="5829479"/>
          </a:xfrm>
          <a:custGeom>
            <a:avLst/>
            <a:gdLst/>
            <a:ahLst/>
            <a:cxnLst/>
            <a:rect l="l" t="t" r="r" b="b"/>
            <a:pathLst>
              <a:path w="9478788" h="5829479">
                <a:moveTo>
                  <a:pt x="0" y="0"/>
                </a:moveTo>
                <a:lnTo>
                  <a:pt x="9478788" y="0"/>
                </a:lnTo>
                <a:lnTo>
                  <a:pt x="9478788" y="5829480"/>
                </a:lnTo>
                <a:lnTo>
                  <a:pt x="0" y="5829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8" b="-362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25949" y="375608"/>
            <a:ext cx="9613490" cy="121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Canva Sans Bold"/>
              </a:rPr>
              <a:t>Weekly Average Sale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9577" y="2940233"/>
            <a:ext cx="4839723" cy="552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0000"/>
                </a:solidFill>
                <a:latin typeface="Canva Sans"/>
              </a:rPr>
              <a:t>No signiﬁcant trend or seasonality</a:t>
            </a:r>
          </a:p>
          <a:p>
            <a:pPr algn="ctr">
              <a:lnSpc>
                <a:spcPts val="4893"/>
              </a:lnSpc>
            </a:pPr>
            <a:endParaRPr lang="en-US" sz="3495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893"/>
              </a:lnSpc>
            </a:pPr>
            <a:endParaRPr lang="en-US" sz="3495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0000"/>
                </a:solidFill>
                <a:latin typeface="Canva Sans"/>
              </a:rPr>
              <a:t>overtime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0000"/>
                </a:solidFill>
                <a:latin typeface="Canva Sans"/>
              </a:rPr>
              <a:t>Products by similar manufacturer follow same pattern</a:t>
            </a:r>
          </a:p>
          <a:p>
            <a:pPr algn="ctr">
              <a:lnSpc>
                <a:spcPts val="4893"/>
              </a:lnSpc>
            </a:pPr>
            <a:endParaRPr lang="en-US" sz="3495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D1A7AE27-AF67-40C5-849D-F991BCBAB64F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dirty="0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3503" y="294001"/>
            <a:ext cx="10874497" cy="1026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  <a:ea typeface="Canva Sans Bold"/>
              </a:rPr>
              <a:t>●Product Data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  <a:ea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Product type/ Category 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Different Product Categories can have signiﬁcantly varying trends/patterns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Price of Product: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Same category products with lower price have more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Product Size 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Larger products should be more in demand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Company/ Manufacturer: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Well known brands will have higher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51391" y="1784072"/>
            <a:ext cx="5467941" cy="4011904"/>
            <a:chOff x="0" y="0"/>
            <a:chExt cx="847127" cy="6215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7127" cy="621549"/>
            </a:xfrm>
            <a:custGeom>
              <a:avLst/>
              <a:gdLst/>
              <a:ahLst/>
              <a:cxnLst/>
              <a:rect l="l" t="t" r="r" b="b"/>
              <a:pathLst>
                <a:path w="847127" h="621549">
                  <a:moveTo>
                    <a:pt x="32565" y="0"/>
                  </a:moveTo>
                  <a:lnTo>
                    <a:pt x="814562" y="0"/>
                  </a:lnTo>
                  <a:cubicBezTo>
                    <a:pt x="823199" y="0"/>
                    <a:pt x="831482" y="3431"/>
                    <a:pt x="837589" y="9538"/>
                  </a:cubicBezTo>
                  <a:cubicBezTo>
                    <a:pt x="843696" y="15645"/>
                    <a:pt x="847127" y="23928"/>
                    <a:pt x="847127" y="32565"/>
                  </a:cubicBezTo>
                  <a:lnTo>
                    <a:pt x="847127" y="588984"/>
                  </a:lnTo>
                  <a:cubicBezTo>
                    <a:pt x="847127" y="606969"/>
                    <a:pt x="832547" y="621549"/>
                    <a:pt x="814562" y="621549"/>
                  </a:cubicBezTo>
                  <a:lnTo>
                    <a:pt x="32565" y="621549"/>
                  </a:lnTo>
                  <a:cubicBezTo>
                    <a:pt x="14580" y="621549"/>
                    <a:pt x="0" y="606969"/>
                    <a:pt x="0" y="588984"/>
                  </a:cubicBezTo>
                  <a:lnTo>
                    <a:pt x="0" y="32565"/>
                  </a:lnTo>
                  <a:cubicBezTo>
                    <a:pt x="0" y="14580"/>
                    <a:pt x="14580" y="0"/>
                    <a:pt x="32565" y="0"/>
                  </a:cubicBezTo>
                  <a:close/>
                </a:path>
              </a:pathLst>
            </a:custGeom>
            <a:blipFill>
              <a:blip r:embed="rId3"/>
              <a:stretch>
                <a:fillRect t="-437" b="-43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5969939" y="1784072"/>
            <a:ext cx="5467941" cy="4011904"/>
            <a:chOff x="0" y="0"/>
            <a:chExt cx="847127" cy="6215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7127" cy="621549"/>
            </a:xfrm>
            <a:custGeom>
              <a:avLst/>
              <a:gdLst/>
              <a:ahLst/>
              <a:cxnLst/>
              <a:rect l="l" t="t" r="r" b="b"/>
              <a:pathLst>
                <a:path w="847127" h="621549">
                  <a:moveTo>
                    <a:pt x="32565" y="0"/>
                  </a:moveTo>
                  <a:lnTo>
                    <a:pt x="814562" y="0"/>
                  </a:lnTo>
                  <a:cubicBezTo>
                    <a:pt x="823199" y="0"/>
                    <a:pt x="831482" y="3431"/>
                    <a:pt x="837589" y="9538"/>
                  </a:cubicBezTo>
                  <a:cubicBezTo>
                    <a:pt x="843696" y="15645"/>
                    <a:pt x="847127" y="23928"/>
                    <a:pt x="847127" y="32565"/>
                  </a:cubicBezTo>
                  <a:lnTo>
                    <a:pt x="847127" y="588984"/>
                  </a:lnTo>
                  <a:cubicBezTo>
                    <a:pt x="847127" y="606969"/>
                    <a:pt x="832547" y="621549"/>
                    <a:pt x="814562" y="621549"/>
                  </a:cubicBezTo>
                  <a:lnTo>
                    <a:pt x="32565" y="621549"/>
                  </a:lnTo>
                  <a:cubicBezTo>
                    <a:pt x="14580" y="621549"/>
                    <a:pt x="0" y="606969"/>
                    <a:pt x="0" y="588984"/>
                  </a:cubicBezTo>
                  <a:lnTo>
                    <a:pt x="0" y="32565"/>
                  </a:lnTo>
                  <a:cubicBezTo>
                    <a:pt x="0" y="14580"/>
                    <a:pt x="14580" y="0"/>
                    <a:pt x="32565" y="0"/>
                  </a:cubicBezTo>
                  <a:close/>
                </a:path>
              </a:pathLst>
            </a:custGeom>
            <a:blipFill>
              <a:blip r:embed="rId4"/>
              <a:stretch>
                <a:fillRect t="-213" b="-21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51391" y="5805501"/>
            <a:ext cx="5467941" cy="4011904"/>
            <a:chOff x="0" y="0"/>
            <a:chExt cx="847127" cy="6215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127" cy="621549"/>
            </a:xfrm>
            <a:custGeom>
              <a:avLst/>
              <a:gdLst/>
              <a:ahLst/>
              <a:cxnLst/>
              <a:rect l="l" t="t" r="r" b="b"/>
              <a:pathLst>
                <a:path w="847127" h="621549">
                  <a:moveTo>
                    <a:pt x="32565" y="0"/>
                  </a:moveTo>
                  <a:lnTo>
                    <a:pt x="814562" y="0"/>
                  </a:lnTo>
                  <a:cubicBezTo>
                    <a:pt x="823199" y="0"/>
                    <a:pt x="831482" y="3431"/>
                    <a:pt x="837589" y="9538"/>
                  </a:cubicBezTo>
                  <a:cubicBezTo>
                    <a:pt x="843696" y="15645"/>
                    <a:pt x="847127" y="23928"/>
                    <a:pt x="847127" y="32565"/>
                  </a:cubicBezTo>
                  <a:lnTo>
                    <a:pt x="847127" y="588984"/>
                  </a:lnTo>
                  <a:cubicBezTo>
                    <a:pt x="847127" y="606969"/>
                    <a:pt x="832547" y="621549"/>
                    <a:pt x="814562" y="621549"/>
                  </a:cubicBezTo>
                  <a:lnTo>
                    <a:pt x="32565" y="621549"/>
                  </a:lnTo>
                  <a:cubicBezTo>
                    <a:pt x="14580" y="621549"/>
                    <a:pt x="0" y="606969"/>
                    <a:pt x="0" y="588984"/>
                  </a:cubicBezTo>
                  <a:lnTo>
                    <a:pt x="0" y="32565"/>
                  </a:lnTo>
                  <a:cubicBezTo>
                    <a:pt x="0" y="14580"/>
                    <a:pt x="14580" y="0"/>
                    <a:pt x="32565" y="0"/>
                  </a:cubicBezTo>
                  <a:close/>
                </a:path>
              </a:pathLst>
            </a:custGeom>
            <a:blipFill>
              <a:blip r:embed="rId5"/>
              <a:stretch>
                <a:fillRect l="-692" r="-69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979464" y="5795976"/>
            <a:ext cx="5467941" cy="4011904"/>
            <a:chOff x="0" y="0"/>
            <a:chExt cx="847127" cy="6215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7127" cy="621549"/>
            </a:xfrm>
            <a:custGeom>
              <a:avLst/>
              <a:gdLst/>
              <a:ahLst/>
              <a:cxnLst/>
              <a:rect l="l" t="t" r="r" b="b"/>
              <a:pathLst>
                <a:path w="847127" h="621549">
                  <a:moveTo>
                    <a:pt x="32565" y="0"/>
                  </a:moveTo>
                  <a:lnTo>
                    <a:pt x="814562" y="0"/>
                  </a:lnTo>
                  <a:cubicBezTo>
                    <a:pt x="823199" y="0"/>
                    <a:pt x="831482" y="3431"/>
                    <a:pt x="837589" y="9538"/>
                  </a:cubicBezTo>
                  <a:cubicBezTo>
                    <a:pt x="843696" y="15645"/>
                    <a:pt x="847127" y="23928"/>
                    <a:pt x="847127" y="32565"/>
                  </a:cubicBezTo>
                  <a:lnTo>
                    <a:pt x="847127" y="588984"/>
                  </a:lnTo>
                  <a:cubicBezTo>
                    <a:pt x="847127" y="606969"/>
                    <a:pt x="832547" y="621549"/>
                    <a:pt x="814562" y="621549"/>
                  </a:cubicBezTo>
                  <a:lnTo>
                    <a:pt x="32565" y="621549"/>
                  </a:lnTo>
                  <a:cubicBezTo>
                    <a:pt x="14580" y="621549"/>
                    <a:pt x="0" y="606969"/>
                    <a:pt x="0" y="588984"/>
                  </a:cubicBezTo>
                  <a:lnTo>
                    <a:pt x="0" y="32565"/>
                  </a:lnTo>
                  <a:cubicBezTo>
                    <a:pt x="0" y="14580"/>
                    <a:pt x="14580" y="0"/>
                    <a:pt x="32565" y="0"/>
                  </a:cubicBezTo>
                  <a:close/>
                </a:path>
              </a:pathLst>
            </a:custGeom>
            <a:blipFill>
              <a:blip r:embed="rId6"/>
              <a:stretch>
                <a:fillRect l="-10" r="-1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51391" y="-100324"/>
            <a:ext cx="16039043" cy="121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Canva Sans Bold"/>
              </a:rPr>
              <a:t>Sales Variation with Base Price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81022" y="2411413"/>
            <a:ext cx="6201660" cy="590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9"/>
              </a:lnSpc>
            </a:pPr>
            <a:r>
              <a:rPr lang="en-US" sz="3721">
                <a:solidFill>
                  <a:srgbClr val="000000"/>
                </a:solidFill>
                <a:latin typeface="Canva Sans"/>
              </a:rPr>
              <a:t>Cold Cereal, Bag snacks and oral hygiene products with lower price have higher sales</a:t>
            </a:r>
          </a:p>
          <a:p>
            <a:pPr algn="ctr">
              <a:lnSpc>
                <a:spcPts val="5209"/>
              </a:lnSpc>
            </a:pPr>
            <a:endParaRPr lang="en-US" sz="3721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209"/>
              </a:lnSpc>
            </a:pPr>
            <a:r>
              <a:rPr lang="en-US" sz="3721">
                <a:solidFill>
                  <a:srgbClr val="000000"/>
                </a:solidFill>
                <a:latin typeface="Canva Sans"/>
              </a:rPr>
              <a:t>Frozen pizza items have higher sale for higher priced pizzas</a:t>
            </a:r>
          </a:p>
          <a:p>
            <a:pPr algn="ctr">
              <a:lnSpc>
                <a:spcPts val="5209"/>
              </a:lnSpc>
            </a:pPr>
            <a:endParaRPr lang="en-US" sz="3721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C2795321-042D-45AB-9DAD-563BA198CEC5}"/>
              </a:ext>
            </a:extLst>
          </p:cNvPr>
          <p:cNvSpPr/>
          <p:nvPr/>
        </p:nvSpPr>
        <p:spPr>
          <a:xfrm>
            <a:off x="0" y="11049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3503" y="294001"/>
            <a:ext cx="10874497" cy="1095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  <a:ea typeface="Canva Sans Bold"/>
              </a:rPr>
              <a:t>●Product Data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  <a:ea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Product type/ Category: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Different Product Categories can have signiﬁcantly varying trends/patterns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Price of Product: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Same category products with lower price have more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Product Size: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Impact of product size on demand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Company/ Manufacturer: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Well known brands will have higher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9942" y="4472246"/>
            <a:ext cx="7131126" cy="2242153"/>
            <a:chOff x="0" y="0"/>
            <a:chExt cx="9508168" cy="298953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674" t="11446" b="10604"/>
            <a:stretch>
              <a:fillRect/>
            </a:stretch>
          </p:blipFill>
          <p:spPr>
            <a:xfrm>
              <a:off x="0" y="0"/>
              <a:ext cx="9508168" cy="2989537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0" y="1552976"/>
            <a:ext cx="10423258" cy="2141506"/>
          </a:xfrm>
          <a:custGeom>
            <a:avLst/>
            <a:gdLst/>
            <a:ahLst/>
            <a:cxnLst/>
            <a:rect l="l" t="t" r="r" b="b"/>
            <a:pathLst>
              <a:path w="10423258" h="2141506">
                <a:moveTo>
                  <a:pt x="0" y="0"/>
                </a:moveTo>
                <a:lnTo>
                  <a:pt x="10423258" y="0"/>
                </a:lnTo>
                <a:lnTo>
                  <a:pt x="10423258" y="2141506"/>
                </a:lnTo>
                <a:lnTo>
                  <a:pt x="0" y="2141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8681" y="7492164"/>
            <a:ext cx="7510961" cy="2273806"/>
            <a:chOff x="0" y="0"/>
            <a:chExt cx="10014615" cy="303174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768" r="768"/>
            <a:stretch>
              <a:fillRect/>
            </a:stretch>
          </p:blipFill>
          <p:spPr>
            <a:xfrm>
              <a:off x="0" y="0"/>
              <a:ext cx="10014615" cy="303174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8370912" y="7419250"/>
            <a:ext cx="9917088" cy="2346721"/>
            <a:chOff x="0" y="0"/>
            <a:chExt cx="13222783" cy="312896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956" r="956"/>
            <a:stretch>
              <a:fillRect/>
            </a:stretch>
          </p:blipFill>
          <p:spPr>
            <a:xfrm>
              <a:off x="0" y="0"/>
              <a:ext cx="13222783" cy="312896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51391" y="-100324"/>
            <a:ext cx="16039043" cy="121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dirty="0">
                <a:solidFill>
                  <a:srgbClr val="000000"/>
                </a:solidFill>
                <a:latin typeface="Canva Sans Bold"/>
              </a:rPr>
              <a:t>Sales for different Product Size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10065" y="4333785"/>
            <a:ext cx="811053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Increase in Product Size does not show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increase in demand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32532FBA-145F-4388-B95B-D76CA4005F72}"/>
              </a:ext>
            </a:extLst>
          </p:cNvPr>
          <p:cNvSpPr/>
          <p:nvPr/>
        </p:nvSpPr>
        <p:spPr>
          <a:xfrm>
            <a:off x="-2932" y="14097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3503" y="294001"/>
            <a:ext cx="10874497" cy="1026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  <a:ea typeface="Canva Sans Bold"/>
              </a:rPr>
              <a:t>●Product Data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  <a:ea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Product type/ Category 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Different Product Categories can have signiﬁcantly varying trends/patterns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Price of Product: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Same category products with lower price have more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Product Size 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Larger products should be more in demand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Company/ Manufacturer: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Well known brands will have higher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63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97166" y="2973165"/>
            <a:ext cx="13182763" cy="4309017"/>
          </a:xfrm>
          <a:custGeom>
            <a:avLst/>
            <a:gdLst/>
            <a:ahLst/>
            <a:cxnLst/>
            <a:rect l="l" t="t" r="r" b="b"/>
            <a:pathLst>
              <a:path w="13182763" h="4309017">
                <a:moveTo>
                  <a:pt x="0" y="0"/>
                </a:moveTo>
                <a:lnTo>
                  <a:pt x="13182763" y="0"/>
                </a:lnTo>
                <a:lnTo>
                  <a:pt x="13182763" y="4309017"/>
                </a:lnTo>
                <a:lnTo>
                  <a:pt x="0" y="4309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1" r="-2243" b="-39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1391" y="-100324"/>
            <a:ext cx="16039043" cy="121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dirty="0">
                <a:solidFill>
                  <a:srgbClr val="000000"/>
                </a:solidFill>
                <a:latin typeface="Canva Sans Bold"/>
              </a:rPr>
              <a:t>Sales for Different Manufacturers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9ED7687D-69AF-4751-BAF7-AC365B8B29D2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925" y="2230738"/>
            <a:ext cx="9141068" cy="3101775"/>
            <a:chOff x="0" y="0"/>
            <a:chExt cx="12188091" cy="41357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953" r="953"/>
            <a:stretch>
              <a:fillRect/>
            </a:stretch>
          </p:blipFill>
          <p:spPr>
            <a:xfrm>
              <a:off x="0" y="0"/>
              <a:ext cx="12188091" cy="41357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333918" y="2192117"/>
            <a:ext cx="8954082" cy="3101775"/>
            <a:chOff x="0" y="0"/>
            <a:chExt cx="11938776" cy="41357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3380" r="3380"/>
            <a:stretch>
              <a:fillRect/>
            </a:stretch>
          </p:blipFill>
          <p:spPr>
            <a:xfrm>
              <a:off x="0" y="0"/>
              <a:ext cx="11938776" cy="41357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37886" y="6067425"/>
            <a:ext cx="8865295" cy="3101775"/>
            <a:chOff x="0" y="0"/>
            <a:chExt cx="11820393" cy="41357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570" r="2570"/>
            <a:stretch>
              <a:fillRect/>
            </a:stretch>
          </p:blipFill>
          <p:spPr>
            <a:xfrm>
              <a:off x="0" y="0"/>
              <a:ext cx="11820393" cy="41357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9320870" y="6115050"/>
            <a:ext cx="8852830" cy="3101775"/>
            <a:chOff x="0" y="0"/>
            <a:chExt cx="11803773" cy="41357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4969" b="4969"/>
            <a:stretch>
              <a:fillRect/>
            </a:stretch>
          </p:blipFill>
          <p:spPr>
            <a:xfrm>
              <a:off x="0" y="0"/>
              <a:ext cx="11803773" cy="41357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351391" y="-109849"/>
            <a:ext cx="16039043" cy="121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Canva Sans Bold"/>
              </a:rPr>
              <a:t>Sales for Different Manufacturers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14290" y="1429151"/>
            <a:ext cx="2772110" cy="613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000000"/>
                </a:solidFill>
                <a:latin typeface="Canva Sans Bold"/>
              </a:rPr>
              <a:t>BagSnacks</a:t>
            </a:r>
            <a:endParaRPr lang="en-US" sz="36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53800" y="1503929"/>
            <a:ext cx="3460928" cy="613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Canva Sans Bold"/>
              </a:rPr>
              <a:t>Oral Hygiene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14289" y="9302550"/>
            <a:ext cx="2998447" cy="613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000000"/>
                </a:solidFill>
                <a:latin typeface="Canva Sans Bold"/>
              </a:rPr>
              <a:t>ColdCereal</a:t>
            </a:r>
            <a:endParaRPr lang="en-US" sz="36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25660" y="9258300"/>
            <a:ext cx="2998447" cy="600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000000"/>
                </a:solidFill>
                <a:latin typeface="Canva Sans Bold"/>
              </a:rPr>
              <a:t>FrozenPizza</a:t>
            </a:r>
            <a:endParaRPr lang="en-US" sz="36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0644B895-F266-4FD1-A94A-AF5EBE21393C}"/>
              </a:ext>
            </a:extLst>
          </p:cNvPr>
          <p:cNvSpPr/>
          <p:nvPr/>
        </p:nvSpPr>
        <p:spPr>
          <a:xfrm>
            <a:off x="-140819" y="1109974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3503" y="294001"/>
            <a:ext cx="10874497" cy="752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  <a:ea typeface="Canva Sans Bold"/>
              </a:rPr>
              <a:t>●Store Data: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  <a:ea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Store Location: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Stores in a particular state/city will have a similar trend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Size of Store: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Stores with larger area would have more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Average Wait time: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Lower wait time, higher units sold.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078" y="3334226"/>
            <a:ext cx="18031844" cy="5591696"/>
            <a:chOff x="0" y="0"/>
            <a:chExt cx="24042459" cy="745559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735" b="735"/>
            <a:stretch>
              <a:fillRect/>
            </a:stretch>
          </p:blipFill>
          <p:spPr>
            <a:xfrm>
              <a:off x="0" y="0"/>
              <a:ext cx="24042459" cy="7455594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743823" y="375608"/>
            <a:ext cx="14412145" cy="121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Canva Sans Bold"/>
              </a:rPr>
              <a:t>Store-wise unit sales for States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4FC84A84-BFF1-4158-B9CF-CE6994B72724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86100"/>
            <a:ext cx="16230600" cy="6351591"/>
          </a:xfrm>
          <a:custGeom>
            <a:avLst/>
            <a:gdLst/>
            <a:ahLst/>
            <a:cxnLst/>
            <a:rect l="l" t="t" r="r" b="b"/>
            <a:pathLst>
              <a:path w="16230600" h="6351591">
                <a:moveTo>
                  <a:pt x="0" y="0"/>
                </a:moveTo>
                <a:lnTo>
                  <a:pt x="16230600" y="0"/>
                </a:lnTo>
                <a:lnTo>
                  <a:pt x="16230600" y="6351592"/>
                </a:lnTo>
                <a:lnTo>
                  <a:pt x="0" y="635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1" t="-1375" r="-8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868400" y="5839511"/>
            <a:ext cx="3118532" cy="844768"/>
            <a:chOff x="0" y="0"/>
            <a:chExt cx="486189" cy="153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189" cy="153850"/>
            </a:xfrm>
            <a:custGeom>
              <a:avLst/>
              <a:gdLst/>
              <a:ahLst/>
              <a:cxnLst/>
              <a:rect l="l" t="t" r="r" b="b"/>
              <a:pathLst>
                <a:path w="486189" h="153850">
                  <a:moveTo>
                    <a:pt x="57099" y="0"/>
                  </a:moveTo>
                  <a:lnTo>
                    <a:pt x="429090" y="0"/>
                  </a:lnTo>
                  <a:cubicBezTo>
                    <a:pt x="444234" y="0"/>
                    <a:pt x="458757" y="6016"/>
                    <a:pt x="469465" y="16724"/>
                  </a:cubicBezTo>
                  <a:cubicBezTo>
                    <a:pt x="480173" y="27432"/>
                    <a:pt x="486189" y="41955"/>
                    <a:pt x="486189" y="57099"/>
                  </a:cubicBezTo>
                  <a:lnTo>
                    <a:pt x="486189" y="96752"/>
                  </a:lnTo>
                  <a:cubicBezTo>
                    <a:pt x="486189" y="128287"/>
                    <a:pt x="460625" y="153850"/>
                    <a:pt x="429090" y="153850"/>
                  </a:cubicBezTo>
                  <a:lnTo>
                    <a:pt x="57099" y="153850"/>
                  </a:lnTo>
                  <a:cubicBezTo>
                    <a:pt x="25564" y="153850"/>
                    <a:pt x="0" y="128287"/>
                    <a:pt x="0" y="96752"/>
                  </a:cubicBezTo>
                  <a:lnTo>
                    <a:pt x="0" y="57099"/>
                  </a:lnTo>
                  <a:cubicBezTo>
                    <a:pt x="0" y="25564"/>
                    <a:pt x="25564" y="0"/>
                    <a:pt x="57099" y="0"/>
                  </a:cubicBezTo>
                  <a:close/>
                </a:path>
              </a:pathLst>
            </a:custGeom>
            <a:blipFill>
              <a:blip r:embed="rId3"/>
              <a:stretch>
                <a:fillRect l="-4028" r="-402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510752"/>
            <a:ext cx="15456303" cy="11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7"/>
              </a:lnSpc>
              <a:spcBef>
                <a:spcPct val="0"/>
              </a:spcBef>
            </a:pPr>
            <a:r>
              <a:rPr lang="en-US" sz="8715">
                <a:solidFill>
                  <a:srgbClr val="3E3E3E"/>
                </a:solidFill>
                <a:latin typeface="Nunito Heavy"/>
              </a:rPr>
              <a:t>Loss Due to Overstocking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3503" y="294001"/>
            <a:ext cx="10874497" cy="752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  <a:ea typeface="Canva Sans Bold"/>
              </a:rPr>
              <a:t>●Store Data: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  <a:ea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Store Location: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Stores in a particular state/city will have a similar trend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Size of Store: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Stores with larger area would have more sales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Average Wait time: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Lower wait time, higher units sold.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925" y="2754611"/>
            <a:ext cx="8595316" cy="5948937"/>
          </a:xfrm>
          <a:custGeom>
            <a:avLst/>
            <a:gdLst/>
            <a:ahLst/>
            <a:cxnLst/>
            <a:rect l="l" t="t" r="r" b="b"/>
            <a:pathLst>
              <a:path w="8595316" h="5948937">
                <a:moveTo>
                  <a:pt x="0" y="0"/>
                </a:moveTo>
                <a:lnTo>
                  <a:pt x="8595316" y="0"/>
                </a:lnTo>
                <a:lnTo>
                  <a:pt x="8595316" y="5948938"/>
                </a:lnTo>
                <a:lnTo>
                  <a:pt x="0" y="5948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71" r="-2453" b="-107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579726" y="3490543"/>
            <a:ext cx="7928074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Average Size stores have highest sales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Small Sized stores have very low sale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6710" y="250511"/>
            <a:ext cx="16979652" cy="139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Canva Sans Bold"/>
              </a:rPr>
              <a:t>Unit Sale variation with Store Size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A4AFF4F7-3253-4144-B260-5558BB4D2ED4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3503" y="294001"/>
            <a:ext cx="10874497" cy="546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  <a:ea typeface="Canva Sans Bold"/>
              </a:rPr>
              <a:t>●Train Data: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  <a:ea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>
                <a:solidFill>
                  <a:srgbClr val="000000"/>
                </a:solidFill>
                <a:latin typeface="Canva Sans Bold"/>
              </a:rPr>
              <a:t>DISPLAY: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product was a part of in-store promotional display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>
                <a:solidFill>
                  <a:srgbClr val="000000"/>
                </a:solidFill>
                <a:latin typeface="Canva Sans Bold"/>
              </a:rPr>
              <a:t>FEATURE: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product was in in-store circular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4548" y="2511249"/>
            <a:ext cx="7809788" cy="5393920"/>
          </a:xfrm>
          <a:custGeom>
            <a:avLst/>
            <a:gdLst/>
            <a:ahLst/>
            <a:cxnLst/>
            <a:rect l="l" t="t" r="r" b="b"/>
            <a:pathLst>
              <a:path w="7809788" h="5393920">
                <a:moveTo>
                  <a:pt x="0" y="0"/>
                </a:moveTo>
                <a:lnTo>
                  <a:pt x="7809788" y="0"/>
                </a:lnTo>
                <a:lnTo>
                  <a:pt x="7809788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13708"/>
            <a:ext cx="16230600" cy="3476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5"/>
              </a:lnSpc>
            </a:pPr>
            <a:r>
              <a:rPr lang="en-US" sz="5110" dirty="0">
                <a:solidFill>
                  <a:srgbClr val="000000"/>
                </a:solidFill>
                <a:latin typeface="Canva Sans Bold"/>
              </a:rPr>
              <a:t>Display vs. Feature: Impact on Consumer Demand</a:t>
            </a:r>
          </a:p>
          <a:p>
            <a:pPr algn="ctr">
              <a:lnSpc>
                <a:spcPts val="7155"/>
              </a:lnSpc>
            </a:pPr>
            <a:endParaRPr lang="en-US" sz="5110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7155"/>
              </a:lnSpc>
            </a:pPr>
            <a:endParaRPr lang="en-US" sz="5110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6054"/>
              </a:lnSpc>
            </a:pPr>
            <a:endParaRPr lang="en-US" sz="511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99527" y="3532106"/>
            <a:ext cx="94884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Display has more impact on demand than Feature.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760F43C-D9A6-47DC-9FAE-57C30A6BC1AF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24026" y="601687"/>
            <a:ext cx="10874497" cy="82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Product data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>
                <a:solidFill>
                  <a:srgbClr val="000000"/>
                </a:solidFill>
                <a:latin typeface="Canva Sans"/>
              </a:rPr>
              <a:t>Impact of Manufacturer Diversity on Category and Subcategory Demand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CATEGORY: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category of product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SUB_CATEGORY: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 sub-category of product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6873" y="2840711"/>
            <a:ext cx="9889358" cy="5618473"/>
          </a:xfrm>
          <a:custGeom>
            <a:avLst/>
            <a:gdLst/>
            <a:ahLst/>
            <a:cxnLst/>
            <a:rect l="l" t="t" r="r" b="b"/>
            <a:pathLst>
              <a:path w="9889358" h="5618473">
                <a:moveTo>
                  <a:pt x="0" y="0"/>
                </a:moveTo>
                <a:lnTo>
                  <a:pt x="9889358" y="0"/>
                </a:lnTo>
                <a:lnTo>
                  <a:pt x="9889358" y="5618473"/>
                </a:lnTo>
                <a:lnTo>
                  <a:pt x="0" y="561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13" b="-81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92679"/>
            <a:ext cx="17919289" cy="92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Canva Sans Bold"/>
              </a:rPr>
              <a:t>Manufacturer Diversity and Demand Impact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82900" y="2419667"/>
            <a:ext cx="6576400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Private Label products dominate demand, with significantly higher units sold compared to other manufacturers.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General Mills and Kellogg also show strong demand, whereas P&amp;G, Tony's, and Warner have minimal sales.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2F04F7B0-233D-4336-8BB9-AC8046125501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787" y="3262630"/>
            <a:ext cx="5515124" cy="252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Hypothesis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24026" y="601687"/>
            <a:ext cx="10874497" cy="82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Train data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Relationship between Price Discount and Units Sold</a:t>
            </a:r>
          </a:p>
          <a:p>
            <a:pPr algn="ctr">
              <a:lnSpc>
                <a:spcPts val="5433"/>
              </a:lnSpc>
            </a:pPr>
            <a:endParaRPr lang="en-US" sz="3880" u="sng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BASE_PRICE: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 base price of item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r>
              <a:rPr lang="en-US" sz="3880" u="sng">
                <a:solidFill>
                  <a:srgbClr val="000000"/>
                </a:solidFill>
                <a:latin typeface="Canva Sans Bold"/>
              </a:rPr>
              <a:t>UNITS: </a:t>
            </a:r>
            <a:r>
              <a:rPr lang="en-US" sz="3880">
                <a:solidFill>
                  <a:srgbClr val="000000"/>
                </a:solidFill>
                <a:latin typeface="Canva Sans"/>
              </a:rPr>
              <a:t> units sold (target)</a:t>
            </a: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5433"/>
              </a:lnSpc>
            </a:pPr>
            <a:endParaRPr lang="en-US" sz="388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939" y="2607046"/>
            <a:ext cx="10752540" cy="6651254"/>
          </a:xfrm>
          <a:custGeom>
            <a:avLst/>
            <a:gdLst/>
            <a:ahLst/>
            <a:cxnLst/>
            <a:rect l="l" t="t" r="r" b="b"/>
            <a:pathLst>
              <a:path w="10752540" h="6651254">
                <a:moveTo>
                  <a:pt x="0" y="0"/>
                </a:moveTo>
                <a:lnTo>
                  <a:pt x="10752540" y="0"/>
                </a:lnTo>
                <a:lnTo>
                  <a:pt x="10752540" y="6651254"/>
                </a:lnTo>
                <a:lnTo>
                  <a:pt x="0" y="665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96" b="-213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92679"/>
            <a:ext cx="17919289" cy="92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Canva Sans Bold"/>
              </a:rPr>
              <a:t>Relationship between Price Discount and Units Sold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37900" y="3319780"/>
            <a:ext cx="40214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when items are sold at a lower price than usual, more of them are bought.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B54E8764-45E4-4E8C-A923-3B8C91B1D954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9540" y="4036837"/>
            <a:ext cx="13289760" cy="2706278"/>
          </a:xfrm>
          <a:custGeom>
            <a:avLst/>
            <a:gdLst/>
            <a:ahLst/>
            <a:cxnLst/>
            <a:rect l="l" t="t" r="r" b="b"/>
            <a:pathLst>
              <a:path w="13289760" h="2706278">
                <a:moveTo>
                  <a:pt x="0" y="0"/>
                </a:moveTo>
                <a:lnTo>
                  <a:pt x="13289760" y="0"/>
                </a:lnTo>
                <a:lnTo>
                  <a:pt x="13289760" y="2706278"/>
                </a:lnTo>
                <a:lnTo>
                  <a:pt x="0" y="2706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47729" y="6984115"/>
            <a:ext cx="4974276" cy="3996844"/>
            <a:chOff x="0" y="0"/>
            <a:chExt cx="6632368" cy="5329125"/>
          </a:xfrm>
        </p:grpSpPr>
        <p:sp>
          <p:nvSpPr>
            <p:cNvPr id="5" name="Freeform 5"/>
            <p:cNvSpPr/>
            <p:nvPr/>
          </p:nvSpPr>
          <p:spPr>
            <a:xfrm>
              <a:off x="4703581" y="2979121"/>
              <a:ext cx="782689" cy="781711"/>
            </a:xfrm>
            <a:custGeom>
              <a:avLst/>
              <a:gdLst/>
              <a:ahLst/>
              <a:cxnLst/>
              <a:rect l="l" t="t" r="r" b="b"/>
              <a:pathLst>
                <a:path w="782689" h="781711">
                  <a:moveTo>
                    <a:pt x="0" y="0"/>
                  </a:moveTo>
                  <a:lnTo>
                    <a:pt x="782689" y="0"/>
                  </a:lnTo>
                  <a:lnTo>
                    <a:pt x="782689" y="781711"/>
                  </a:lnTo>
                  <a:lnTo>
                    <a:pt x="0" y="7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1694199"/>
              <a:ext cx="3634926" cy="3634926"/>
            </a:xfrm>
            <a:custGeom>
              <a:avLst/>
              <a:gdLst/>
              <a:ahLst/>
              <a:cxnLst/>
              <a:rect l="l" t="t" r="r" b="b"/>
              <a:pathLst>
                <a:path w="3634926" h="3634926">
                  <a:moveTo>
                    <a:pt x="0" y="0"/>
                  </a:moveTo>
                  <a:lnTo>
                    <a:pt x="3634926" y="0"/>
                  </a:lnTo>
                  <a:lnTo>
                    <a:pt x="3634926" y="3634926"/>
                  </a:lnTo>
                  <a:lnTo>
                    <a:pt x="0" y="363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009204" y="1267342"/>
              <a:ext cx="623163" cy="622384"/>
            </a:xfrm>
            <a:custGeom>
              <a:avLst/>
              <a:gdLst/>
              <a:ahLst/>
              <a:cxnLst/>
              <a:rect l="l" t="t" r="r" b="b"/>
              <a:pathLst>
                <a:path w="623163" h="622384">
                  <a:moveTo>
                    <a:pt x="0" y="0"/>
                  </a:moveTo>
                  <a:lnTo>
                    <a:pt x="623164" y="0"/>
                  </a:lnTo>
                  <a:lnTo>
                    <a:pt x="623164" y="622385"/>
                  </a:lnTo>
                  <a:lnTo>
                    <a:pt x="0" y="6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17463" y="0"/>
              <a:ext cx="861001" cy="859925"/>
            </a:xfrm>
            <a:custGeom>
              <a:avLst/>
              <a:gdLst/>
              <a:ahLst/>
              <a:cxnLst/>
              <a:rect l="l" t="t" r="r" b="b"/>
              <a:pathLst>
                <a:path w="861001" h="859925">
                  <a:moveTo>
                    <a:pt x="0" y="0"/>
                  </a:moveTo>
                  <a:lnTo>
                    <a:pt x="861001" y="0"/>
                  </a:lnTo>
                  <a:lnTo>
                    <a:pt x="861001" y="859925"/>
                  </a:lnTo>
                  <a:lnTo>
                    <a:pt x="0" y="8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820193" y="-650726"/>
            <a:ext cx="4581093" cy="3741584"/>
            <a:chOff x="0" y="0"/>
            <a:chExt cx="6108124" cy="4988779"/>
          </a:xfrm>
        </p:grpSpPr>
        <p:sp>
          <p:nvSpPr>
            <p:cNvPr id="10" name="Freeform 10"/>
            <p:cNvSpPr/>
            <p:nvPr/>
          </p:nvSpPr>
          <p:spPr>
            <a:xfrm>
              <a:off x="1514299" y="4093306"/>
              <a:ext cx="896594" cy="895473"/>
            </a:xfrm>
            <a:custGeom>
              <a:avLst/>
              <a:gdLst/>
              <a:ahLst/>
              <a:cxnLst/>
              <a:rect l="l" t="t" r="r" b="b"/>
              <a:pathLst>
                <a:path w="896594" h="895473">
                  <a:moveTo>
                    <a:pt x="0" y="0"/>
                  </a:moveTo>
                  <a:lnTo>
                    <a:pt x="896595" y="0"/>
                  </a:lnTo>
                  <a:lnTo>
                    <a:pt x="896595" y="895473"/>
                  </a:lnTo>
                  <a:lnTo>
                    <a:pt x="0" y="89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025654" y="0"/>
              <a:ext cx="3599423" cy="4155179"/>
            </a:xfrm>
            <a:custGeom>
              <a:avLst/>
              <a:gdLst/>
              <a:ahLst/>
              <a:cxnLst/>
              <a:rect l="l" t="t" r="r" b="b"/>
              <a:pathLst>
                <a:path w="3599423" h="4155179">
                  <a:moveTo>
                    <a:pt x="0" y="0"/>
                  </a:moveTo>
                  <a:lnTo>
                    <a:pt x="3599423" y="0"/>
                  </a:lnTo>
                  <a:lnTo>
                    <a:pt x="3599423" y="4155179"/>
                  </a:lnTo>
                  <a:lnTo>
                    <a:pt x="0" y="415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15271"/>
              <a:ext cx="713732" cy="712840"/>
            </a:xfrm>
            <a:custGeom>
              <a:avLst/>
              <a:gdLst/>
              <a:ahLst/>
              <a:cxnLst/>
              <a:rect l="l" t="t" r="r" b="b"/>
              <a:pathLst>
                <a:path w="713732" h="712840">
                  <a:moveTo>
                    <a:pt x="0" y="0"/>
                  </a:moveTo>
                  <a:lnTo>
                    <a:pt x="713732" y="0"/>
                  </a:lnTo>
                  <a:lnTo>
                    <a:pt x="713732" y="712840"/>
                  </a:lnTo>
                  <a:lnTo>
                    <a:pt x="0" y="71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5625077" y="3209110"/>
              <a:ext cx="483047" cy="482443"/>
            </a:xfrm>
            <a:custGeom>
              <a:avLst/>
              <a:gdLst/>
              <a:ahLst/>
              <a:cxnLst/>
              <a:rect l="l" t="t" r="r" b="b"/>
              <a:pathLst>
                <a:path w="483047" h="482443">
                  <a:moveTo>
                    <a:pt x="0" y="0"/>
                  </a:moveTo>
                  <a:lnTo>
                    <a:pt x="483047" y="0"/>
                  </a:lnTo>
                  <a:lnTo>
                    <a:pt x="483047" y="482443"/>
                  </a:lnTo>
                  <a:lnTo>
                    <a:pt x="0" y="48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1207117">
            <a:off x="816911" y="541027"/>
            <a:ext cx="4118031" cy="5480481"/>
          </a:xfrm>
          <a:custGeom>
            <a:avLst/>
            <a:gdLst/>
            <a:ahLst/>
            <a:cxnLst/>
            <a:rect l="l" t="t" r="r" b="b"/>
            <a:pathLst>
              <a:path w="4118031" h="5480481">
                <a:moveTo>
                  <a:pt x="0" y="0"/>
                </a:moveTo>
                <a:lnTo>
                  <a:pt x="4118031" y="0"/>
                </a:lnTo>
                <a:lnTo>
                  <a:pt x="4118031" y="5480481"/>
                </a:lnTo>
                <a:lnTo>
                  <a:pt x="0" y="54804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7671" t="-7508" r="-33853" b="-1386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834919" y="4890016"/>
            <a:ext cx="10481597" cy="113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24"/>
              </a:lnSpc>
              <a:spcBef>
                <a:spcPct val="0"/>
              </a:spcBef>
            </a:pPr>
            <a:r>
              <a:rPr lang="en-US" sz="8372">
                <a:solidFill>
                  <a:srgbClr val="FFFFFF"/>
                </a:solidFill>
                <a:latin typeface="Nunito Heavy"/>
              </a:rPr>
              <a:t>Evaluation metrics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5005" y="-1205176"/>
            <a:ext cx="7635808" cy="11897151"/>
          </a:xfrm>
          <a:custGeom>
            <a:avLst/>
            <a:gdLst/>
            <a:ahLst/>
            <a:cxnLst/>
            <a:rect l="l" t="t" r="r" b="b"/>
            <a:pathLst>
              <a:path w="7635808" h="11897151">
                <a:moveTo>
                  <a:pt x="0" y="0"/>
                </a:moveTo>
                <a:lnTo>
                  <a:pt x="7635808" y="0"/>
                </a:lnTo>
                <a:lnTo>
                  <a:pt x="7635808" y="11897151"/>
                </a:lnTo>
                <a:lnTo>
                  <a:pt x="0" y="1189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949133" y="648864"/>
            <a:ext cx="9848268" cy="2376805"/>
            <a:chOff x="0" y="0"/>
            <a:chExt cx="2593782" cy="6259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3783" cy="625990"/>
            </a:xfrm>
            <a:custGeom>
              <a:avLst/>
              <a:gdLst/>
              <a:ahLst/>
              <a:cxnLst/>
              <a:rect l="l" t="t" r="r" b="b"/>
              <a:pathLst>
                <a:path w="2593783" h="625990">
                  <a:moveTo>
                    <a:pt x="40092" y="0"/>
                  </a:moveTo>
                  <a:lnTo>
                    <a:pt x="2553690" y="0"/>
                  </a:lnTo>
                  <a:cubicBezTo>
                    <a:pt x="2564324" y="0"/>
                    <a:pt x="2574521" y="4224"/>
                    <a:pt x="2582040" y="11743"/>
                  </a:cubicBezTo>
                  <a:cubicBezTo>
                    <a:pt x="2589559" y="19261"/>
                    <a:pt x="2593783" y="29459"/>
                    <a:pt x="2593783" y="40092"/>
                  </a:cubicBezTo>
                  <a:lnTo>
                    <a:pt x="2593783" y="585898"/>
                  </a:lnTo>
                  <a:cubicBezTo>
                    <a:pt x="2593783" y="596531"/>
                    <a:pt x="2589559" y="606728"/>
                    <a:pt x="2582040" y="614247"/>
                  </a:cubicBezTo>
                  <a:cubicBezTo>
                    <a:pt x="2574521" y="621766"/>
                    <a:pt x="2564324" y="625990"/>
                    <a:pt x="2553690" y="625990"/>
                  </a:cubicBezTo>
                  <a:lnTo>
                    <a:pt x="40092" y="625990"/>
                  </a:lnTo>
                  <a:cubicBezTo>
                    <a:pt x="29459" y="625990"/>
                    <a:pt x="19261" y="621766"/>
                    <a:pt x="11743" y="614247"/>
                  </a:cubicBezTo>
                  <a:cubicBezTo>
                    <a:pt x="4224" y="606728"/>
                    <a:pt x="0" y="596531"/>
                    <a:pt x="0" y="585898"/>
                  </a:cubicBezTo>
                  <a:lnTo>
                    <a:pt x="0" y="40092"/>
                  </a:lnTo>
                  <a:cubicBezTo>
                    <a:pt x="0" y="29459"/>
                    <a:pt x="4224" y="19261"/>
                    <a:pt x="11743" y="11743"/>
                  </a:cubicBezTo>
                  <a:cubicBezTo>
                    <a:pt x="19261" y="4224"/>
                    <a:pt x="29459" y="0"/>
                    <a:pt x="40092" y="0"/>
                  </a:cubicBezTo>
                  <a:close/>
                </a:path>
              </a:pathLst>
            </a:custGeom>
            <a:solidFill>
              <a:srgbClr val="938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593782" cy="635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3272155"/>
            <a:ext cx="6248698" cy="367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Machine learning pipeline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49132" y="3519792"/>
            <a:ext cx="9848268" cy="2376805"/>
            <a:chOff x="0" y="0"/>
            <a:chExt cx="2593782" cy="6259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93783" cy="625990"/>
            </a:xfrm>
            <a:custGeom>
              <a:avLst/>
              <a:gdLst/>
              <a:ahLst/>
              <a:cxnLst/>
              <a:rect l="l" t="t" r="r" b="b"/>
              <a:pathLst>
                <a:path w="2593783" h="625990">
                  <a:moveTo>
                    <a:pt x="40092" y="0"/>
                  </a:moveTo>
                  <a:lnTo>
                    <a:pt x="2553690" y="0"/>
                  </a:lnTo>
                  <a:cubicBezTo>
                    <a:pt x="2564324" y="0"/>
                    <a:pt x="2574521" y="4224"/>
                    <a:pt x="2582040" y="11743"/>
                  </a:cubicBezTo>
                  <a:cubicBezTo>
                    <a:pt x="2589559" y="19261"/>
                    <a:pt x="2593783" y="29459"/>
                    <a:pt x="2593783" y="40092"/>
                  </a:cubicBezTo>
                  <a:lnTo>
                    <a:pt x="2593783" y="585898"/>
                  </a:lnTo>
                  <a:cubicBezTo>
                    <a:pt x="2593783" y="596531"/>
                    <a:pt x="2589559" y="606728"/>
                    <a:pt x="2582040" y="614247"/>
                  </a:cubicBezTo>
                  <a:cubicBezTo>
                    <a:pt x="2574521" y="621766"/>
                    <a:pt x="2564324" y="625990"/>
                    <a:pt x="2553690" y="625990"/>
                  </a:cubicBezTo>
                  <a:lnTo>
                    <a:pt x="40092" y="625990"/>
                  </a:lnTo>
                  <a:cubicBezTo>
                    <a:pt x="29459" y="625990"/>
                    <a:pt x="19261" y="621766"/>
                    <a:pt x="11743" y="614247"/>
                  </a:cubicBezTo>
                  <a:cubicBezTo>
                    <a:pt x="4224" y="606728"/>
                    <a:pt x="0" y="596531"/>
                    <a:pt x="0" y="585898"/>
                  </a:cubicBezTo>
                  <a:lnTo>
                    <a:pt x="0" y="40092"/>
                  </a:lnTo>
                  <a:cubicBezTo>
                    <a:pt x="0" y="29459"/>
                    <a:pt x="4224" y="19261"/>
                    <a:pt x="11743" y="11743"/>
                  </a:cubicBezTo>
                  <a:cubicBezTo>
                    <a:pt x="19261" y="4224"/>
                    <a:pt x="29459" y="0"/>
                    <a:pt x="40092" y="0"/>
                  </a:cubicBezTo>
                  <a:close/>
                </a:path>
              </a:pathLst>
            </a:custGeom>
            <a:solidFill>
              <a:srgbClr val="B8B8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593782" cy="635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49133" y="6469978"/>
            <a:ext cx="9848268" cy="2376805"/>
            <a:chOff x="0" y="0"/>
            <a:chExt cx="2593782" cy="6259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3783" cy="625990"/>
            </a:xfrm>
            <a:custGeom>
              <a:avLst/>
              <a:gdLst/>
              <a:ahLst/>
              <a:cxnLst/>
              <a:rect l="l" t="t" r="r" b="b"/>
              <a:pathLst>
                <a:path w="2593783" h="625990">
                  <a:moveTo>
                    <a:pt x="40092" y="0"/>
                  </a:moveTo>
                  <a:lnTo>
                    <a:pt x="2553690" y="0"/>
                  </a:lnTo>
                  <a:cubicBezTo>
                    <a:pt x="2564324" y="0"/>
                    <a:pt x="2574521" y="4224"/>
                    <a:pt x="2582040" y="11743"/>
                  </a:cubicBezTo>
                  <a:cubicBezTo>
                    <a:pt x="2589559" y="19261"/>
                    <a:pt x="2593783" y="29459"/>
                    <a:pt x="2593783" y="40092"/>
                  </a:cubicBezTo>
                  <a:lnTo>
                    <a:pt x="2593783" y="585898"/>
                  </a:lnTo>
                  <a:cubicBezTo>
                    <a:pt x="2593783" y="596531"/>
                    <a:pt x="2589559" y="606728"/>
                    <a:pt x="2582040" y="614247"/>
                  </a:cubicBezTo>
                  <a:cubicBezTo>
                    <a:pt x="2574521" y="621766"/>
                    <a:pt x="2564324" y="625990"/>
                    <a:pt x="2553690" y="625990"/>
                  </a:cubicBezTo>
                  <a:lnTo>
                    <a:pt x="40092" y="625990"/>
                  </a:lnTo>
                  <a:cubicBezTo>
                    <a:pt x="29459" y="625990"/>
                    <a:pt x="19261" y="621766"/>
                    <a:pt x="11743" y="614247"/>
                  </a:cubicBezTo>
                  <a:cubicBezTo>
                    <a:pt x="4224" y="606728"/>
                    <a:pt x="0" y="596531"/>
                    <a:pt x="0" y="585898"/>
                  </a:cubicBezTo>
                  <a:lnTo>
                    <a:pt x="0" y="40092"/>
                  </a:lnTo>
                  <a:cubicBezTo>
                    <a:pt x="0" y="29459"/>
                    <a:pt x="4224" y="19261"/>
                    <a:pt x="11743" y="11743"/>
                  </a:cubicBezTo>
                  <a:cubicBezTo>
                    <a:pt x="19261" y="4224"/>
                    <a:pt x="29459" y="0"/>
                    <a:pt x="40092" y="0"/>
                  </a:cubicBezTo>
                  <a:close/>
                </a:path>
              </a:pathLst>
            </a:custGeom>
            <a:solidFill>
              <a:srgbClr val="B1EDE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2593782" cy="635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680082" y="1390649"/>
            <a:ext cx="9848268" cy="201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000000"/>
                </a:solidFill>
                <a:latin typeface="Canva Sans Bold"/>
              </a:rPr>
              <a:t>Data Gathering</a:t>
            </a:r>
          </a:p>
          <a:p>
            <a:pPr algn="ctr">
              <a:lnSpc>
                <a:spcPts val="7979"/>
              </a:lnSpc>
            </a:pPr>
            <a:endParaRPr lang="en-US" sz="58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34668" y="4192012"/>
            <a:ext cx="8677196" cy="205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2"/>
              </a:lnSpc>
            </a:pPr>
            <a:r>
              <a:rPr lang="en-US" sz="5944" dirty="0">
                <a:solidFill>
                  <a:srgbClr val="000000"/>
                </a:solidFill>
                <a:latin typeface="Canva Sans Bold"/>
              </a:rPr>
              <a:t>Data Exploration</a:t>
            </a:r>
          </a:p>
          <a:p>
            <a:pPr algn="ctr">
              <a:lnSpc>
                <a:spcPts val="8322"/>
              </a:lnSpc>
            </a:pPr>
            <a:endParaRPr lang="en-US" sz="5944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218183" y="7208288"/>
            <a:ext cx="9310167" cy="205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2"/>
              </a:lnSpc>
            </a:pPr>
            <a:r>
              <a:rPr lang="en-US" sz="5915">
                <a:solidFill>
                  <a:srgbClr val="000000"/>
                </a:solidFill>
                <a:latin typeface="Canva Sans Bold"/>
              </a:rPr>
              <a:t>Data preprocessing</a:t>
            </a:r>
          </a:p>
          <a:p>
            <a:pPr algn="ctr">
              <a:lnSpc>
                <a:spcPts val="8282"/>
              </a:lnSpc>
            </a:pPr>
            <a:endParaRPr lang="en-US" sz="5915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2605" y="2220928"/>
            <a:ext cx="16276695" cy="6351591"/>
          </a:xfrm>
          <a:custGeom>
            <a:avLst/>
            <a:gdLst/>
            <a:ahLst/>
            <a:cxnLst/>
            <a:rect l="l" t="t" r="r" b="b"/>
            <a:pathLst>
              <a:path w="16276695" h="6351591">
                <a:moveTo>
                  <a:pt x="0" y="0"/>
                </a:moveTo>
                <a:lnTo>
                  <a:pt x="16276695" y="0"/>
                </a:lnTo>
                <a:lnTo>
                  <a:pt x="16276695" y="6351591"/>
                </a:lnTo>
                <a:lnTo>
                  <a:pt x="0" y="6351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10752"/>
            <a:ext cx="15456303" cy="11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7"/>
              </a:lnSpc>
              <a:spcBef>
                <a:spcPct val="0"/>
              </a:spcBef>
            </a:pPr>
            <a:r>
              <a:rPr lang="en-US" sz="8715">
                <a:solidFill>
                  <a:srgbClr val="3E3E3E"/>
                </a:solidFill>
                <a:latin typeface="Nunito Heavy"/>
              </a:rPr>
              <a:t>Loss Due to Understocking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396724"/>
            <a:ext cx="3118532" cy="986833"/>
            <a:chOff x="0" y="0"/>
            <a:chExt cx="486189" cy="153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6189" cy="153850"/>
            </a:xfrm>
            <a:custGeom>
              <a:avLst/>
              <a:gdLst/>
              <a:ahLst/>
              <a:cxnLst/>
              <a:rect l="l" t="t" r="r" b="b"/>
              <a:pathLst>
                <a:path w="486189" h="153850">
                  <a:moveTo>
                    <a:pt x="57099" y="0"/>
                  </a:moveTo>
                  <a:lnTo>
                    <a:pt x="429090" y="0"/>
                  </a:lnTo>
                  <a:cubicBezTo>
                    <a:pt x="444234" y="0"/>
                    <a:pt x="458757" y="6016"/>
                    <a:pt x="469465" y="16724"/>
                  </a:cubicBezTo>
                  <a:cubicBezTo>
                    <a:pt x="480173" y="27432"/>
                    <a:pt x="486189" y="41955"/>
                    <a:pt x="486189" y="57099"/>
                  </a:cubicBezTo>
                  <a:lnTo>
                    <a:pt x="486189" y="96752"/>
                  </a:lnTo>
                  <a:cubicBezTo>
                    <a:pt x="486189" y="128287"/>
                    <a:pt x="460625" y="153850"/>
                    <a:pt x="429090" y="153850"/>
                  </a:cubicBezTo>
                  <a:lnTo>
                    <a:pt x="57099" y="153850"/>
                  </a:lnTo>
                  <a:cubicBezTo>
                    <a:pt x="25564" y="153850"/>
                    <a:pt x="0" y="128287"/>
                    <a:pt x="0" y="96752"/>
                  </a:cubicBezTo>
                  <a:lnTo>
                    <a:pt x="0" y="57099"/>
                  </a:lnTo>
                  <a:cubicBezTo>
                    <a:pt x="0" y="25564"/>
                    <a:pt x="25564" y="0"/>
                    <a:pt x="57099" y="0"/>
                  </a:cubicBezTo>
                  <a:close/>
                </a:path>
              </a:pathLst>
            </a:custGeom>
            <a:blipFill>
              <a:blip r:embed="rId3"/>
              <a:stretch>
                <a:fillRect l="-4028" r="-4028"/>
              </a:stretch>
            </a:blipFill>
          </p:spPr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6800" y="2844415"/>
            <a:ext cx="15650391" cy="6742726"/>
          </a:xfrm>
          <a:custGeom>
            <a:avLst/>
            <a:gdLst/>
            <a:ahLst/>
            <a:cxnLst/>
            <a:rect l="l" t="t" r="r" b="b"/>
            <a:pathLst>
              <a:path w="15650391" h="6742726">
                <a:moveTo>
                  <a:pt x="0" y="0"/>
                </a:moveTo>
                <a:lnTo>
                  <a:pt x="15650391" y="0"/>
                </a:lnTo>
                <a:lnTo>
                  <a:pt x="15650391" y="6742727"/>
                </a:lnTo>
                <a:lnTo>
                  <a:pt x="0" y="6742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01" b="-648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16696" y="159703"/>
            <a:ext cx="1475824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Machine learning pipeline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2673AEF-05F3-4E72-AD37-3807F0657F44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3476" y="2576266"/>
            <a:ext cx="3665176" cy="6682034"/>
          </a:xfrm>
          <a:custGeom>
            <a:avLst/>
            <a:gdLst/>
            <a:ahLst/>
            <a:cxnLst/>
            <a:rect l="l" t="t" r="r" b="b"/>
            <a:pathLst>
              <a:path w="3665176" h="6682034">
                <a:moveTo>
                  <a:pt x="0" y="0"/>
                </a:moveTo>
                <a:lnTo>
                  <a:pt x="3665176" y="0"/>
                </a:lnTo>
                <a:lnTo>
                  <a:pt x="3665176" y="6682034"/>
                </a:lnTo>
                <a:lnTo>
                  <a:pt x="0" y="6682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448" r="-103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16696" y="159703"/>
            <a:ext cx="1475824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Machine learning pipeline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C1996FC9-4C1A-4B4D-A07E-1CE73080A98B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89613" y="2377899"/>
            <a:ext cx="7569687" cy="7569687"/>
          </a:xfrm>
          <a:custGeom>
            <a:avLst/>
            <a:gdLst/>
            <a:ahLst/>
            <a:cxnLst/>
            <a:rect l="l" t="t" r="r" b="b"/>
            <a:pathLst>
              <a:path w="7569687" h="7569687">
                <a:moveTo>
                  <a:pt x="0" y="0"/>
                </a:moveTo>
                <a:lnTo>
                  <a:pt x="7569687" y="0"/>
                </a:lnTo>
                <a:lnTo>
                  <a:pt x="7569687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62735" y="159703"/>
            <a:ext cx="1146616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Problem Statement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74240"/>
            <a:ext cx="6276121" cy="4417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Forecast the demand of packed items for each store in the next week to reduce overstocking and understocking </a:t>
            </a:r>
          </a:p>
          <a:p>
            <a:pPr algn="ctr">
              <a:lnSpc>
                <a:spcPts val="5881"/>
              </a:lnSpc>
            </a:pPr>
            <a:endParaRPr lang="en-US" sz="42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5A8D7F84-F698-4822-AB6F-5FE4923691E3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180" y="169228"/>
            <a:ext cx="17529274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Canva Sans Bold"/>
              </a:rPr>
              <a:t>Evaluation metrics for Regression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1202" y="2628900"/>
            <a:ext cx="11745595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Mean Absolute Error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Root Mean Squared Error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Root Mean Squared Log Error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413C0193-4AEA-4107-9060-6679B93824C6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3988" y="6124742"/>
            <a:ext cx="10523446" cy="1666855"/>
          </a:xfrm>
          <a:custGeom>
            <a:avLst/>
            <a:gdLst/>
            <a:ahLst/>
            <a:cxnLst/>
            <a:rect l="l" t="t" r="r" b="b"/>
            <a:pathLst>
              <a:path w="10523446" h="1666855">
                <a:moveTo>
                  <a:pt x="0" y="0"/>
                </a:moveTo>
                <a:lnTo>
                  <a:pt x="10523445" y="0"/>
                </a:lnTo>
                <a:lnTo>
                  <a:pt x="10523445" y="1666855"/>
                </a:lnTo>
                <a:lnTo>
                  <a:pt x="0" y="1666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50" b="-15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24760" y="5143500"/>
            <a:ext cx="6715057" cy="4655740"/>
          </a:xfrm>
          <a:custGeom>
            <a:avLst/>
            <a:gdLst/>
            <a:ahLst/>
            <a:cxnLst/>
            <a:rect l="l" t="t" r="r" b="b"/>
            <a:pathLst>
              <a:path w="6715057" h="4655740">
                <a:moveTo>
                  <a:pt x="0" y="0"/>
                </a:moveTo>
                <a:lnTo>
                  <a:pt x="6715057" y="0"/>
                </a:lnTo>
                <a:lnTo>
                  <a:pt x="6715057" y="4655740"/>
                </a:lnTo>
                <a:lnTo>
                  <a:pt x="0" y="4655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70" t="-21116" r="-5656" b="-4147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61011" y="169228"/>
            <a:ext cx="10469612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Canva Sans Bold"/>
              </a:rPr>
              <a:t>Problem Statement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7677" y="2658190"/>
            <a:ext cx="1702678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Predict the demand of packed items for each store to reduce overstocking and understocking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FF5B5170-B30C-4810-B61B-64AE35AE60A9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19553" y="2789283"/>
            <a:ext cx="7152529" cy="6164471"/>
          </a:xfrm>
          <a:custGeom>
            <a:avLst/>
            <a:gdLst/>
            <a:ahLst/>
            <a:cxnLst/>
            <a:rect l="l" t="t" r="r" b="b"/>
            <a:pathLst>
              <a:path w="7152529" h="6164471">
                <a:moveTo>
                  <a:pt x="0" y="0"/>
                </a:moveTo>
                <a:lnTo>
                  <a:pt x="7152529" y="0"/>
                </a:lnTo>
                <a:lnTo>
                  <a:pt x="7152529" y="6164471"/>
                </a:lnTo>
                <a:lnTo>
                  <a:pt x="0" y="616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65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00400" y="169228"/>
            <a:ext cx="10156181" cy="1434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dirty="0">
                <a:solidFill>
                  <a:srgbClr val="000000"/>
                </a:solidFill>
                <a:latin typeface="Canva Sans Bold"/>
              </a:rPr>
              <a:t>Model Evaluation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ED746E94-83C6-47CC-983A-606C361144ED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3016" y="2501724"/>
            <a:ext cx="12379738" cy="6756576"/>
          </a:xfrm>
          <a:custGeom>
            <a:avLst/>
            <a:gdLst/>
            <a:ahLst/>
            <a:cxnLst/>
            <a:rect l="l" t="t" r="r" b="b"/>
            <a:pathLst>
              <a:path w="12379738" h="6756576">
                <a:moveTo>
                  <a:pt x="0" y="0"/>
                </a:moveTo>
                <a:lnTo>
                  <a:pt x="12379738" y="0"/>
                </a:lnTo>
                <a:lnTo>
                  <a:pt x="12379738" y="6756576"/>
                </a:lnTo>
                <a:lnTo>
                  <a:pt x="0" y="6756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0" r="-3031" b="-222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86200" y="169228"/>
            <a:ext cx="9470381" cy="1434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dirty="0">
                <a:solidFill>
                  <a:srgbClr val="000000"/>
                </a:solidFill>
                <a:latin typeface="Canva Sans Bold"/>
              </a:rPr>
              <a:t>Model Evaluation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4E8F4CED-7A9C-453D-9011-402140A61691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17020" y="3213044"/>
            <a:ext cx="11042471" cy="6045256"/>
          </a:xfrm>
          <a:custGeom>
            <a:avLst/>
            <a:gdLst/>
            <a:ahLst/>
            <a:cxnLst/>
            <a:rect l="l" t="t" r="r" b="b"/>
            <a:pathLst>
              <a:path w="11042471" h="6045256">
                <a:moveTo>
                  <a:pt x="0" y="0"/>
                </a:moveTo>
                <a:lnTo>
                  <a:pt x="11042471" y="0"/>
                </a:lnTo>
                <a:lnTo>
                  <a:pt x="11042471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79" b="-547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17020" y="169228"/>
            <a:ext cx="10757595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Canva Sans Bold"/>
              </a:rPr>
              <a:t>Mean Absolute Error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8B08C3A1-8473-4F22-9AFC-FC1323E8B358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60983" y="2501724"/>
            <a:ext cx="6484443" cy="6045256"/>
          </a:xfrm>
          <a:custGeom>
            <a:avLst/>
            <a:gdLst/>
            <a:ahLst/>
            <a:cxnLst/>
            <a:rect l="l" t="t" r="r" b="b"/>
            <a:pathLst>
              <a:path w="6484443" h="6045256">
                <a:moveTo>
                  <a:pt x="0" y="0"/>
                </a:moveTo>
                <a:lnTo>
                  <a:pt x="6484443" y="0"/>
                </a:lnTo>
                <a:lnTo>
                  <a:pt x="6484443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79" r="-70291" b="-547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501724"/>
            <a:ext cx="4500356" cy="5810766"/>
          </a:xfrm>
          <a:custGeom>
            <a:avLst/>
            <a:gdLst/>
            <a:ahLst/>
            <a:cxnLst/>
            <a:rect l="l" t="t" r="r" b="b"/>
            <a:pathLst>
              <a:path w="4500356" h="5810766">
                <a:moveTo>
                  <a:pt x="0" y="0"/>
                </a:moveTo>
                <a:lnTo>
                  <a:pt x="4500356" y="0"/>
                </a:lnTo>
                <a:lnTo>
                  <a:pt x="4500356" y="5810766"/>
                </a:lnTo>
                <a:lnTo>
                  <a:pt x="0" y="5810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1879" r="-747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24200" y="169228"/>
            <a:ext cx="10892061" cy="1434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dirty="0">
                <a:solidFill>
                  <a:srgbClr val="000000"/>
                </a:solidFill>
                <a:latin typeface="Canva Sans Bold"/>
              </a:rPr>
              <a:t>Mean Squared Error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D4AC11B2-77D9-4EBD-BCBE-4E1D25D0F91D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41117" y="3778729"/>
            <a:ext cx="11999903" cy="5008555"/>
          </a:xfrm>
          <a:custGeom>
            <a:avLst/>
            <a:gdLst/>
            <a:ahLst/>
            <a:cxnLst/>
            <a:rect l="l" t="t" r="r" b="b"/>
            <a:pathLst>
              <a:path w="11999903" h="5008555">
                <a:moveTo>
                  <a:pt x="0" y="0"/>
                </a:moveTo>
                <a:lnTo>
                  <a:pt x="11999902" y="0"/>
                </a:lnTo>
                <a:lnTo>
                  <a:pt x="11999902" y="5008556"/>
                </a:lnTo>
                <a:lnTo>
                  <a:pt x="0" y="500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4000" y="169228"/>
            <a:ext cx="13865126" cy="1434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dirty="0">
                <a:solidFill>
                  <a:srgbClr val="000000"/>
                </a:solidFill>
                <a:latin typeface="Canva Sans Bold"/>
              </a:rPr>
              <a:t>Root Mean Squared Error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0BC9E4AA-B81C-4EB0-A7F9-FEB16538AB18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02048" y="1"/>
            <a:ext cx="7685952" cy="10287000"/>
            <a:chOff x="0" y="0"/>
            <a:chExt cx="11624381" cy="14757958"/>
          </a:xfrm>
        </p:grpSpPr>
        <p:sp>
          <p:nvSpPr>
            <p:cNvPr id="4" name="Freeform 4"/>
            <p:cNvSpPr/>
            <p:nvPr/>
          </p:nvSpPr>
          <p:spPr>
            <a:xfrm>
              <a:off x="0" y="8458847"/>
              <a:ext cx="571306" cy="570592"/>
            </a:xfrm>
            <a:custGeom>
              <a:avLst/>
              <a:gdLst/>
              <a:ahLst/>
              <a:cxnLst/>
              <a:rect l="l" t="t" r="r" b="b"/>
              <a:pathLst>
                <a:path w="571306" h="570592">
                  <a:moveTo>
                    <a:pt x="0" y="0"/>
                  </a:moveTo>
                  <a:lnTo>
                    <a:pt x="571306" y="0"/>
                  </a:lnTo>
                  <a:lnTo>
                    <a:pt x="571306" y="570592"/>
                  </a:lnTo>
                  <a:lnTo>
                    <a:pt x="0" y="57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30565" y="2028099"/>
              <a:ext cx="9314004" cy="11153407"/>
            </a:xfrm>
            <a:custGeom>
              <a:avLst/>
              <a:gdLst/>
              <a:ahLst/>
              <a:cxnLst/>
              <a:rect l="l" t="t" r="r" b="b"/>
              <a:pathLst>
                <a:path w="9314004" h="11153407">
                  <a:moveTo>
                    <a:pt x="9314004" y="0"/>
                  </a:moveTo>
                  <a:lnTo>
                    <a:pt x="0" y="0"/>
                  </a:lnTo>
                  <a:lnTo>
                    <a:pt x="0" y="11153408"/>
                  </a:lnTo>
                  <a:lnTo>
                    <a:pt x="9314004" y="11153408"/>
                  </a:lnTo>
                  <a:lnTo>
                    <a:pt x="9314004" y="0"/>
                  </a:lnTo>
                  <a:close/>
                </a:path>
              </a:pathLst>
            </a:custGeom>
            <a:blipFill>
              <a:blip r:embed="rId4"/>
              <a:stretch>
                <a:fillRect b="-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316081" y="3151358"/>
              <a:ext cx="520720" cy="520069"/>
            </a:xfrm>
            <a:custGeom>
              <a:avLst/>
              <a:gdLst/>
              <a:ahLst/>
              <a:cxnLst/>
              <a:rect l="l" t="t" r="r" b="b"/>
              <a:pathLst>
                <a:path w="520720" h="520069">
                  <a:moveTo>
                    <a:pt x="0" y="0"/>
                  </a:moveTo>
                  <a:lnTo>
                    <a:pt x="520720" y="0"/>
                  </a:lnTo>
                  <a:lnTo>
                    <a:pt x="520720" y="520069"/>
                  </a:lnTo>
                  <a:lnTo>
                    <a:pt x="0" y="520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223092" y="13757457"/>
              <a:ext cx="920246" cy="919096"/>
            </a:xfrm>
            <a:custGeom>
              <a:avLst/>
              <a:gdLst/>
              <a:ahLst/>
              <a:cxnLst/>
              <a:rect l="l" t="t" r="r" b="b"/>
              <a:pathLst>
                <a:path w="920246" h="919096">
                  <a:moveTo>
                    <a:pt x="0" y="0"/>
                  </a:moveTo>
                  <a:lnTo>
                    <a:pt x="920246" y="0"/>
                  </a:lnTo>
                  <a:lnTo>
                    <a:pt x="920246" y="919096"/>
                  </a:lnTo>
                  <a:lnTo>
                    <a:pt x="0" y="919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8964940" y="13000899"/>
              <a:ext cx="1759258" cy="1757059"/>
            </a:xfrm>
            <a:custGeom>
              <a:avLst/>
              <a:gdLst/>
              <a:ahLst/>
              <a:cxnLst/>
              <a:rect l="l" t="t" r="r" b="b"/>
              <a:pathLst>
                <a:path w="1759258" h="1757059">
                  <a:moveTo>
                    <a:pt x="0" y="0"/>
                  </a:moveTo>
                  <a:lnTo>
                    <a:pt x="1759258" y="0"/>
                  </a:lnTo>
                  <a:lnTo>
                    <a:pt x="1759258" y="1757059"/>
                  </a:lnTo>
                  <a:lnTo>
                    <a:pt x="0" y="175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 rot="-3750179">
              <a:off x="9106153" y="1152461"/>
              <a:ext cx="1977593" cy="2419074"/>
            </a:xfrm>
            <a:custGeom>
              <a:avLst/>
              <a:gdLst/>
              <a:ahLst/>
              <a:cxnLst/>
              <a:rect l="l" t="t" r="r" b="b"/>
              <a:pathLst>
                <a:path w="1977593" h="2419074">
                  <a:moveTo>
                    <a:pt x="0" y="0"/>
                  </a:moveTo>
                  <a:lnTo>
                    <a:pt x="1977594" y="0"/>
                  </a:lnTo>
                  <a:lnTo>
                    <a:pt x="1977594" y="2419074"/>
                  </a:lnTo>
                  <a:lnTo>
                    <a:pt x="0" y="241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 rot="-152080">
              <a:off x="41676" y="71163"/>
              <a:ext cx="3261561" cy="1956937"/>
            </a:xfrm>
            <a:custGeom>
              <a:avLst/>
              <a:gdLst/>
              <a:ahLst/>
              <a:cxnLst/>
              <a:rect l="l" t="t" r="r" b="b"/>
              <a:pathLst>
                <a:path w="3261561" h="1956937">
                  <a:moveTo>
                    <a:pt x="0" y="0"/>
                  </a:moveTo>
                  <a:lnTo>
                    <a:pt x="3261562" y="0"/>
                  </a:lnTo>
                  <a:lnTo>
                    <a:pt x="3261562" y="1956936"/>
                  </a:lnTo>
                  <a:lnTo>
                    <a:pt x="0" y="1956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028700" y="370434"/>
            <a:ext cx="7762760" cy="215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3E3E3E"/>
                </a:solidFill>
                <a:latin typeface="Nunito Heavy"/>
              </a:rPr>
              <a:t>Hypothesis Genaration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42950" y="2840081"/>
            <a:ext cx="1255120" cy="1145198"/>
            <a:chOff x="0" y="0"/>
            <a:chExt cx="1584663" cy="14458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4663" cy="1445879"/>
            </a:xfrm>
            <a:custGeom>
              <a:avLst/>
              <a:gdLst/>
              <a:ahLst/>
              <a:cxnLst/>
              <a:rect l="l" t="t" r="r" b="b"/>
              <a:pathLst>
                <a:path w="1584663" h="1445879">
                  <a:moveTo>
                    <a:pt x="0" y="0"/>
                  </a:moveTo>
                  <a:lnTo>
                    <a:pt x="1584663" y="0"/>
                  </a:lnTo>
                  <a:lnTo>
                    <a:pt x="1584663" y="1445879"/>
                  </a:lnTo>
                  <a:lnTo>
                    <a:pt x="0" y="1445879"/>
                  </a:lnTo>
                  <a:close/>
                </a:path>
              </a:pathLst>
            </a:custGeom>
            <a:solidFill>
              <a:srgbClr val="ABAFF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584663" cy="1436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3"/>
                </a:lnSpc>
              </a:pPr>
              <a:r>
                <a:rPr lang="en-US" sz="4070">
                  <a:solidFill>
                    <a:srgbClr val="000000"/>
                  </a:solidFill>
                  <a:latin typeface="Nunito Ultra-Bold"/>
                </a:rPr>
                <a:t>1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47172" y="2840081"/>
            <a:ext cx="6444288" cy="681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3E3E3E"/>
                </a:solidFill>
                <a:latin typeface="Nunito Bold"/>
              </a:rPr>
              <a:t>T</a:t>
            </a:r>
            <a:r>
              <a:rPr lang="en-US" sz="3599" u="sng" strike="noStrike">
                <a:solidFill>
                  <a:srgbClr val="3E3E3E"/>
                </a:solidFill>
                <a:latin typeface="Nunito Bold"/>
              </a:rPr>
              <a:t>rain Data-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3599" u="sng" strike="noStrike">
              <a:solidFill>
                <a:srgbClr val="3E3E3E"/>
              </a:solidFill>
              <a:latin typeface="Nunito Bold"/>
            </a:endParaRP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WEEK_END_DATE - week ending date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STORE_NUM - store number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UPC - (Universal Product Code) product specific identifier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BASE_PRICE - base price of item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DISPLAY - product was a part of in-store promotional display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FEATURE - product was in in-store circular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UNITS - units sold (target)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699" u="none" strike="noStrike">
              <a:solidFill>
                <a:srgbClr val="3E3E3E"/>
              </a:solidFill>
              <a:latin typeface="Nunito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57485" y="2924113"/>
            <a:ext cx="11060956" cy="2666208"/>
          </a:xfrm>
          <a:custGeom>
            <a:avLst/>
            <a:gdLst/>
            <a:ahLst/>
            <a:cxnLst/>
            <a:rect l="l" t="t" r="r" b="b"/>
            <a:pathLst>
              <a:path w="11060956" h="2666208">
                <a:moveTo>
                  <a:pt x="0" y="0"/>
                </a:moveTo>
                <a:lnTo>
                  <a:pt x="11060956" y="0"/>
                </a:lnTo>
                <a:lnTo>
                  <a:pt x="11060956" y="2666208"/>
                </a:lnTo>
                <a:lnTo>
                  <a:pt x="0" y="2666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57485" y="5828446"/>
            <a:ext cx="11541343" cy="3151220"/>
          </a:xfrm>
          <a:custGeom>
            <a:avLst/>
            <a:gdLst/>
            <a:ahLst/>
            <a:cxnLst/>
            <a:rect l="l" t="t" r="r" b="b"/>
            <a:pathLst>
              <a:path w="11541343" h="3151220">
                <a:moveTo>
                  <a:pt x="0" y="0"/>
                </a:moveTo>
                <a:lnTo>
                  <a:pt x="11541343" y="0"/>
                </a:lnTo>
                <a:lnTo>
                  <a:pt x="11541343" y="3151220"/>
                </a:lnTo>
                <a:lnTo>
                  <a:pt x="0" y="3151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79094" y="169228"/>
            <a:ext cx="9233446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Canva Sans Bold"/>
              </a:rPr>
              <a:t>Evaluation Metric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D877C6A-DFFC-4A06-8C91-26DB798D705A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0578" y="3522127"/>
            <a:ext cx="15226843" cy="3939111"/>
          </a:xfrm>
          <a:custGeom>
            <a:avLst/>
            <a:gdLst/>
            <a:ahLst/>
            <a:cxnLst/>
            <a:rect l="l" t="t" r="r" b="b"/>
            <a:pathLst>
              <a:path w="15226843" h="3939111">
                <a:moveTo>
                  <a:pt x="0" y="0"/>
                </a:moveTo>
                <a:lnTo>
                  <a:pt x="15226844" y="0"/>
                </a:lnTo>
                <a:lnTo>
                  <a:pt x="15226844" y="3939111"/>
                </a:lnTo>
                <a:lnTo>
                  <a:pt x="0" y="3939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70" r="-4073" b="-80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9200" y="169228"/>
            <a:ext cx="14892413" cy="1434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dirty="0">
                <a:solidFill>
                  <a:srgbClr val="000000"/>
                </a:solidFill>
                <a:latin typeface="Canva Sans Bold"/>
              </a:rPr>
              <a:t>Root Mean Log Square Error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B72FD80A-F043-48BA-9027-1594F4D6F7C2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19709" y="3924871"/>
            <a:ext cx="13839591" cy="2818244"/>
          </a:xfrm>
          <a:custGeom>
            <a:avLst/>
            <a:gdLst/>
            <a:ahLst/>
            <a:cxnLst/>
            <a:rect l="l" t="t" r="r" b="b"/>
            <a:pathLst>
              <a:path w="13839591" h="2818244">
                <a:moveTo>
                  <a:pt x="0" y="0"/>
                </a:moveTo>
                <a:lnTo>
                  <a:pt x="13839591" y="0"/>
                </a:lnTo>
                <a:lnTo>
                  <a:pt x="13839591" y="2818244"/>
                </a:lnTo>
                <a:lnTo>
                  <a:pt x="0" y="2818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47729" y="6984115"/>
            <a:ext cx="4974276" cy="3996844"/>
            <a:chOff x="0" y="0"/>
            <a:chExt cx="6632368" cy="5329125"/>
          </a:xfrm>
        </p:grpSpPr>
        <p:sp>
          <p:nvSpPr>
            <p:cNvPr id="5" name="Freeform 5"/>
            <p:cNvSpPr/>
            <p:nvPr/>
          </p:nvSpPr>
          <p:spPr>
            <a:xfrm>
              <a:off x="4703581" y="2979121"/>
              <a:ext cx="782689" cy="781711"/>
            </a:xfrm>
            <a:custGeom>
              <a:avLst/>
              <a:gdLst/>
              <a:ahLst/>
              <a:cxnLst/>
              <a:rect l="l" t="t" r="r" b="b"/>
              <a:pathLst>
                <a:path w="782689" h="781711">
                  <a:moveTo>
                    <a:pt x="0" y="0"/>
                  </a:moveTo>
                  <a:lnTo>
                    <a:pt x="782689" y="0"/>
                  </a:lnTo>
                  <a:lnTo>
                    <a:pt x="782689" y="781711"/>
                  </a:lnTo>
                  <a:lnTo>
                    <a:pt x="0" y="7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1694199"/>
              <a:ext cx="3634926" cy="3634926"/>
            </a:xfrm>
            <a:custGeom>
              <a:avLst/>
              <a:gdLst/>
              <a:ahLst/>
              <a:cxnLst/>
              <a:rect l="l" t="t" r="r" b="b"/>
              <a:pathLst>
                <a:path w="3634926" h="3634926">
                  <a:moveTo>
                    <a:pt x="0" y="0"/>
                  </a:moveTo>
                  <a:lnTo>
                    <a:pt x="3634926" y="0"/>
                  </a:lnTo>
                  <a:lnTo>
                    <a:pt x="3634926" y="3634926"/>
                  </a:lnTo>
                  <a:lnTo>
                    <a:pt x="0" y="363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009204" y="1267342"/>
              <a:ext cx="623163" cy="622384"/>
            </a:xfrm>
            <a:custGeom>
              <a:avLst/>
              <a:gdLst/>
              <a:ahLst/>
              <a:cxnLst/>
              <a:rect l="l" t="t" r="r" b="b"/>
              <a:pathLst>
                <a:path w="623163" h="622384">
                  <a:moveTo>
                    <a:pt x="0" y="0"/>
                  </a:moveTo>
                  <a:lnTo>
                    <a:pt x="623164" y="0"/>
                  </a:lnTo>
                  <a:lnTo>
                    <a:pt x="623164" y="622385"/>
                  </a:lnTo>
                  <a:lnTo>
                    <a:pt x="0" y="6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17463" y="0"/>
              <a:ext cx="861001" cy="859925"/>
            </a:xfrm>
            <a:custGeom>
              <a:avLst/>
              <a:gdLst/>
              <a:ahLst/>
              <a:cxnLst/>
              <a:rect l="l" t="t" r="r" b="b"/>
              <a:pathLst>
                <a:path w="861001" h="859925">
                  <a:moveTo>
                    <a:pt x="0" y="0"/>
                  </a:moveTo>
                  <a:lnTo>
                    <a:pt x="861001" y="0"/>
                  </a:lnTo>
                  <a:lnTo>
                    <a:pt x="861001" y="859925"/>
                  </a:lnTo>
                  <a:lnTo>
                    <a:pt x="0" y="8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820193" y="-650726"/>
            <a:ext cx="4581093" cy="3741584"/>
            <a:chOff x="0" y="0"/>
            <a:chExt cx="6108124" cy="4988779"/>
          </a:xfrm>
        </p:grpSpPr>
        <p:sp>
          <p:nvSpPr>
            <p:cNvPr id="10" name="Freeform 10"/>
            <p:cNvSpPr/>
            <p:nvPr/>
          </p:nvSpPr>
          <p:spPr>
            <a:xfrm>
              <a:off x="1514299" y="4093306"/>
              <a:ext cx="896594" cy="895473"/>
            </a:xfrm>
            <a:custGeom>
              <a:avLst/>
              <a:gdLst/>
              <a:ahLst/>
              <a:cxnLst/>
              <a:rect l="l" t="t" r="r" b="b"/>
              <a:pathLst>
                <a:path w="896594" h="895473">
                  <a:moveTo>
                    <a:pt x="0" y="0"/>
                  </a:moveTo>
                  <a:lnTo>
                    <a:pt x="896595" y="0"/>
                  </a:lnTo>
                  <a:lnTo>
                    <a:pt x="896595" y="895473"/>
                  </a:lnTo>
                  <a:lnTo>
                    <a:pt x="0" y="89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025654" y="0"/>
              <a:ext cx="3599423" cy="4155179"/>
            </a:xfrm>
            <a:custGeom>
              <a:avLst/>
              <a:gdLst/>
              <a:ahLst/>
              <a:cxnLst/>
              <a:rect l="l" t="t" r="r" b="b"/>
              <a:pathLst>
                <a:path w="3599423" h="4155179">
                  <a:moveTo>
                    <a:pt x="0" y="0"/>
                  </a:moveTo>
                  <a:lnTo>
                    <a:pt x="3599423" y="0"/>
                  </a:lnTo>
                  <a:lnTo>
                    <a:pt x="3599423" y="4155179"/>
                  </a:lnTo>
                  <a:lnTo>
                    <a:pt x="0" y="415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15271"/>
              <a:ext cx="713732" cy="712840"/>
            </a:xfrm>
            <a:custGeom>
              <a:avLst/>
              <a:gdLst/>
              <a:ahLst/>
              <a:cxnLst/>
              <a:rect l="l" t="t" r="r" b="b"/>
              <a:pathLst>
                <a:path w="713732" h="712840">
                  <a:moveTo>
                    <a:pt x="0" y="0"/>
                  </a:moveTo>
                  <a:lnTo>
                    <a:pt x="713732" y="0"/>
                  </a:lnTo>
                  <a:lnTo>
                    <a:pt x="713732" y="712840"/>
                  </a:lnTo>
                  <a:lnTo>
                    <a:pt x="0" y="71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5625077" y="3209110"/>
              <a:ext cx="483047" cy="482443"/>
            </a:xfrm>
            <a:custGeom>
              <a:avLst/>
              <a:gdLst/>
              <a:ahLst/>
              <a:cxnLst/>
              <a:rect l="l" t="t" r="r" b="b"/>
              <a:pathLst>
                <a:path w="483047" h="482443">
                  <a:moveTo>
                    <a:pt x="0" y="0"/>
                  </a:moveTo>
                  <a:lnTo>
                    <a:pt x="483047" y="0"/>
                  </a:lnTo>
                  <a:lnTo>
                    <a:pt x="483047" y="482443"/>
                  </a:lnTo>
                  <a:lnTo>
                    <a:pt x="0" y="48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20189248">
            <a:off x="1635687" y="2801615"/>
            <a:ext cx="4284757" cy="2527021"/>
          </a:xfrm>
          <a:custGeom>
            <a:avLst/>
            <a:gdLst/>
            <a:ahLst/>
            <a:cxnLst/>
            <a:rect l="l" t="t" r="r" b="b"/>
            <a:pathLst>
              <a:path w="5005906" h="3750289">
                <a:moveTo>
                  <a:pt x="0" y="0"/>
                </a:moveTo>
                <a:lnTo>
                  <a:pt x="5005906" y="0"/>
                </a:lnTo>
                <a:lnTo>
                  <a:pt x="5005906" y="3750289"/>
                </a:lnTo>
                <a:lnTo>
                  <a:pt x="0" y="37502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4777" t="-21836" b="-1291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626547" y="4834033"/>
            <a:ext cx="12069804" cy="113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4"/>
              </a:lnSpc>
              <a:spcBef>
                <a:spcPct val="0"/>
              </a:spcBef>
            </a:pPr>
            <a:r>
              <a:rPr lang="en-US" sz="8372">
                <a:solidFill>
                  <a:srgbClr val="FFFFFF"/>
                </a:solidFill>
                <a:latin typeface="Nunito Heavy"/>
              </a:rPr>
              <a:t> Results and Report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33918" y="2753440"/>
            <a:ext cx="7379770" cy="5826900"/>
          </a:xfrm>
          <a:custGeom>
            <a:avLst/>
            <a:gdLst/>
            <a:ahLst/>
            <a:cxnLst/>
            <a:rect l="l" t="t" r="r" b="b"/>
            <a:pathLst>
              <a:path w="7379770" h="5826900">
                <a:moveTo>
                  <a:pt x="0" y="0"/>
                </a:moveTo>
                <a:lnTo>
                  <a:pt x="7379769" y="0"/>
                </a:lnTo>
                <a:lnTo>
                  <a:pt x="7379769" y="5826900"/>
                </a:lnTo>
                <a:lnTo>
                  <a:pt x="0" y="582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15" t="-16872" r="-857" b="-1303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61011" y="169228"/>
            <a:ext cx="10469612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Canva Sans Bold"/>
              </a:rPr>
              <a:t>Problem Statement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7677" y="2658190"/>
            <a:ext cx="7404279" cy="643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Predict the demand of packed items for each store to reduce overstocking and understocking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4D61B714-8995-4B4D-9C94-28246E56D8D0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28068" y="2808030"/>
            <a:ext cx="14346987" cy="5652181"/>
          </a:xfrm>
          <a:custGeom>
            <a:avLst/>
            <a:gdLst/>
            <a:ahLst/>
            <a:cxnLst/>
            <a:rect l="l" t="t" r="r" b="b"/>
            <a:pathLst>
              <a:path w="14346987" h="5652181">
                <a:moveTo>
                  <a:pt x="0" y="0"/>
                </a:moveTo>
                <a:lnTo>
                  <a:pt x="14346987" y="0"/>
                </a:lnTo>
                <a:lnTo>
                  <a:pt x="14346987" y="5652182"/>
                </a:lnTo>
                <a:lnTo>
                  <a:pt x="0" y="5652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7" r="-192" b="-3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69328" y="169228"/>
            <a:ext cx="9618012" cy="1434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dirty="0">
                <a:solidFill>
                  <a:srgbClr val="000000"/>
                </a:solidFill>
                <a:latin typeface="Canva Sans Bold"/>
              </a:rPr>
              <a:t>Available datasets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1B659022-DE1A-41E0-A358-8243E9E48EC9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2165" y="3232505"/>
            <a:ext cx="14418794" cy="5341334"/>
          </a:xfrm>
          <a:custGeom>
            <a:avLst/>
            <a:gdLst/>
            <a:ahLst/>
            <a:cxnLst/>
            <a:rect l="l" t="t" r="r" b="b"/>
            <a:pathLst>
              <a:path w="14418794" h="5341334">
                <a:moveTo>
                  <a:pt x="0" y="0"/>
                </a:moveTo>
                <a:lnTo>
                  <a:pt x="14418794" y="0"/>
                </a:lnTo>
                <a:lnTo>
                  <a:pt x="14418794" y="5341333"/>
                </a:lnTo>
                <a:lnTo>
                  <a:pt x="0" y="534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5" t="-818" b="-2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64272" y="169228"/>
            <a:ext cx="13063091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Canva Sans Bold"/>
              </a:rPr>
              <a:t>Machine learning models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5A134B31-83D7-4D2B-B4DB-CAC4F5802264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5553" y="2884322"/>
            <a:ext cx="15083506" cy="5531252"/>
          </a:xfrm>
          <a:custGeom>
            <a:avLst/>
            <a:gdLst/>
            <a:ahLst/>
            <a:cxnLst/>
            <a:rect l="l" t="t" r="r" b="b"/>
            <a:pathLst>
              <a:path w="15083506" h="5531252">
                <a:moveTo>
                  <a:pt x="0" y="0"/>
                </a:moveTo>
                <a:lnTo>
                  <a:pt x="15083506" y="0"/>
                </a:lnTo>
                <a:lnTo>
                  <a:pt x="15083506" y="5531251"/>
                </a:lnTo>
                <a:lnTo>
                  <a:pt x="0" y="5531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7" b="-147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99538" y="2884322"/>
            <a:ext cx="140795" cy="5531252"/>
          </a:xfrm>
          <a:custGeom>
            <a:avLst/>
            <a:gdLst/>
            <a:ahLst/>
            <a:cxnLst/>
            <a:rect l="l" t="t" r="r" b="b"/>
            <a:pathLst>
              <a:path w="140795" h="5531252">
                <a:moveTo>
                  <a:pt x="0" y="0"/>
                </a:moveTo>
                <a:lnTo>
                  <a:pt x="140795" y="0"/>
                </a:lnTo>
                <a:lnTo>
                  <a:pt x="140795" y="5531251"/>
                </a:lnTo>
                <a:lnTo>
                  <a:pt x="0" y="5531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4272" y="169228"/>
            <a:ext cx="13063091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Canva Sans Bold"/>
              </a:rPr>
              <a:t>Machine learning models</a:t>
            </a:r>
          </a:p>
        </p:txBody>
      </p:sp>
      <p:sp>
        <p:nvSpPr>
          <p:cNvPr id="7" name="Freeform 7"/>
          <p:cNvSpPr/>
          <p:nvPr/>
        </p:nvSpPr>
        <p:spPr>
          <a:xfrm>
            <a:off x="10442441" y="2884322"/>
            <a:ext cx="140795" cy="5531252"/>
          </a:xfrm>
          <a:custGeom>
            <a:avLst/>
            <a:gdLst/>
            <a:ahLst/>
            <a:cxnLst/>
            <a:rect l="l" t="t" r="r" b="b"/>
            <a:pathLst>
              <a:path w="140795" h="5531252">
                <a:moveTo>
                  <a:pt x="0" y="0"/>
                </a:moveTo>
                <a:lnTo>
                  <a:pt x="140795" y="0"/>
                </a:lnTo>
                <a:lnTo>
                  <a:pt x="140795" y="5531251"/>
                </a:lnTo>
                <a:lnTo>
                  <a:pt x="0" y="5531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7603604" y="2884322"/>
            <a:ext cx="2909235" cy="30948"/>
          </a:xfrm>
          <a:prstGeom prst="line">
            <a:avLst/>
          </a:prstGeom>
          <a:ln w="133350" cap="flat">
            <a:solidFill>
              <a:srgbClr val="F807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7651595" y="8381049"/>
            <a:ext cx="2909235" cy="30948"/>
          </a:xfrm>
          <a:prstGeom prst="line">
            <a:avLst/>
          </a:prstGeom>
          <a:ln w="133350" cap="flat">
            <a:solidFill>
              <a:srgbClr val="F807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3BB5D0A5-7AB0-4E9A-A182-7D78EAC34D95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693285" y="2768424"/>
            <a:ext cx="12895566" cy="6290733"/>
          </a:xfrm>
          <a:custGeom>
            <a:avLst/>
            <a:gdLst/>
            <a:ahLst/>
            <a:cxnLst/>
            <a:rect l="l" t="t" r="r" b="b"/>
            <a:pathLst>
              <a:path w="12895566" h="6290733">
                <a:moveTo>
                  <a:pt x="0" y="0"/>
                </a:moveTo>
                <a:lnTo>
                  <a:pt x="12895566" y="0"/>
                </a:lnTo>
                <a:lnTo>
                  <a:pt x="12895566" y="6290733"/>
                </a:lnTo>
                <a:lnTo>
                  <a:pt x="0" y="6290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4185" y="207328"/>
            <a:ext cx="17282815" cy="1127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dirty="0">
                <a:solidFill>
                  <a:srgbClr val="000000"/>
                </a:solidFill>
                <a:latin typeface="Canva Sans Bold"/>
              </a:rPr>
              <a:t>Most Important Features- Random Forest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42AACD9E-926D-4357-8E46-799645718DFB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76601" y="2577077"/>
            <a:ext cx="12871492" cy="6209048"/>
          </a:xfrm>
          <a:custGeom>
            <a:avLst/>
            <a:gdLst/>
            <a:ahLst/>
            <a:cxnLst/>
            <a:rect l="l" t="t" r="r" b="b"/>
            <a:pathLst>
              <a:path w="12871492" h="6209048">
                <a:moveTo>
                  <a:pt x="0" y="0"/>
                </a:moveTo>
                <a:lnTo>
                  <a:pt x="12871492" y="0"/>
                </a:lnTo>
                <a:lnTo>
                  <a:pt x="12871492" y="6209047"/>
                </a:lnTo>
                <a:lnTo>
                  <a:pt x="0" y="6209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77913" y="207328"/>
            <a:ext cx="14657487" cy="1127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dirty="0">
                <a:solidFill>
                  <a:srgbClr val="000000"/>
                </a:solidFill>
                <a:latin typeface="Canva Sans Bold"/>
              </a:rPr>
              <a:t>Most Important Features- </a:t>
            </a:r>
            <a:r>
              <a:rPr lang="en-US" sz="6600" dirty="0" err="1">
                <a:solidFill>
                  <a:srgbClr val="000000"/>
                </a:solidFill>
                <a:latin typeface="Canva Sans Bold"/>
              </a:rPr>
              <a:t>XGBoost</a:t>
            </a:r>
            <a:endParaRPr lang="en-US" sz="66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31768B9E-A251-4EDC-B1A1-AF5C6CEDE5F6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41437" y="2486661"/>
            <a:ext cx="13130331" cy="6263268"/>
          </a:xfrm>
          <a:custGeom>
            <a:avLst/>
            <a:gdLst/>
            <a:ahLst/>
            <a:cxnLst/>
            <a:rect l="l" t="t" r="r" b="b"/>
            <a:pathLst>
              <a:path w="13130331" h="6263268">
                <a:moveTo>
                  <a:pt x="0" y="0"/>
                </a:moveTo>
                <a:lnTo>
                  <a:pt x="13130331" y="0"/>
                </a:lnTo>
                <a:lnTo>
                  <a:pt x="13130331" y="6263268"/>
                </a:lnTo>
                <a:lnTo>
                  <a:pt x="0" y="6263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8" b="-8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1600" y="358152"/>
            <a:ext cx="14572879" cy="1127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dirty="0">
                <a:solidFill>
                  <a:srgbClr val="000000"/>
                </a:solidFill>
                <a:latin typeface="Canva Sans Bold"/>
              </a:rPr>
              <a:t>Most Important Feature- Cat boost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8E9092AB-A8E8-43A4-8759-CAAECD10551C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23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02048" y="1"/>
            <a:ext cx="7762760" cy="10172700"/>
            <a:chOff x="0" y="0"/>
            <a:chExt cx="11624381" cy="14757958"/>
          </a:xfrm>
        </p:grpSpPr>
        <p:sp>
          <p:nvSpPr>
            <p:cNvPr id="4" name="Freeform 4"/>
            <p:cNvSpPr/>
            <p:nvPr/>
          </p:nvSpPr>
          <p:spPr>
            <a:xfrm>
              <a:off x="0" y="8458847"/>
              <a:ext cx="571306" cy="570592"/>
            </a:xfrm>
            <a:custGeom>
              <a:avLst/>
              <a:gdLst/>
              <a:ahLst/>
              <a:cxnLst/>
              <a:rect l="l" t="t" r="r" b="b"/>
              <a:pathLst>
                <a:path w="571306" h="570592">
                  <a:moveTo>
                    <a:pt x="0" y="0"/>
                  </a:moveTo>
                  <a:lnTo>
                    <a:pt x="571306" y="0"/>
                  </a:lnTo>
                  <a:lnTo>
                    <a:pt x="571306" y="570592"/>
                  </a:lnTo>
                  <a:lnTo>
                    <a:pt x="0" y="57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30565" y="2028099"/>
              <a:ext cx="9314004" cy="11153407"/>
            </a:xfrm>
            <a:custGeom>
              <a:avLst/>
              <a:gdLst/>
              <a:ahLst/>
              <a:cxnLst/>
              <a:rect l="l" t="t" r="r" b="b"/>
              <a:pathLst>
                <a:path w="9314004" h="11153407">
                  <a:moveTo>
                    <a:pt x="9314004" y="0"/>
                  </a:moveTo>
                  <a:lnTo>
                    <a:pt x="0" y="0"/>
                  </a:lnTo>
                  <a:lnTo>
                    <a:pt x="0" y="11153408"/>
                  </a:lnTo>
                  <a:lnTo>
                    <a:pt x="9314004" y="11153408"/>
                  </a:lnTo>
                  <a:lnTo>
                    <a:pt x="9314004" y="0"/>
                  </a:lnTo>
                  <a:close/>
                </a:path>
              </a:pathLst>
            </a:custGeom>
            <a:blipFill>
              <a:blip r:embed="rId4"/>
              <a:stretch>
                <a:fillRect b="-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316081" y="3151358"/>
              <a:ext cx="520720" cy="520069"/>
            </a:xfrm>
            <a:custGeom>
              <a:avLst/>
              <a:gdLst/>
              <a:ahLst/>
              <a:cxnLst/>
              <a:rect l="l" t="t" r="r" b="b"/>
              <a:pathLst>
                <a:path w="520720" h="520069">
                  <a:moveTo>
                    <a:pt x="0" y="0"/>
                  </a:moveTo>
                  <a:lnTo>
                    <a:pt x="520720" y="0"/>
                  </a:lnTo>
                  <a:lnTo>
                    <a:pt x="520720" y="520069"/>
                  </a:lnTo>
                  <a:lnTo>
                    <a:pt x="0" y="520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223092" y="13757457"/>
              <a:ext cx="920246" cy="919096"/>
            </a:xfrm>
            <a:custGeom>
              <a:avLst/>
              <a:gdLst/>
              <a:ahLst/>
              <a:cxnLst/>
              <a:rect l="l" t="t" r="r" b="b"/>
              <a:pathLst>
                <a:path w="920246" h="919096">
                  <a:moveTo>
                    <a:pt x="0" y="0"/>
                  </a:moveTo>
                  <a:lnTo>
                    <a:pt x="920246" y="0"/>
                  </a:lnTo>
                  <a:lnTo>
                    <a:pt x="920246" y="919096"/>
                  </a:lnTo>
                  <a:lnTo>
                    <a:pt x="0" y="919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8964940" y="13000899"/>
              <a:ext cx="1759258" cy="1757059"/>
            </a:xfrm>
            <a:custGeom>
              <a:avLst/>
              <a:gdLst/>
              <a:ahLst/>
              <a:cxnLst/>
              <a:rect l="l" t="t" r="r" b="b"/>
              <a:pathLst>
                <a:path w="1759258" h="1757059">
                  <a:moveTo>
                    <a:pt x="0" y="0"/>
                  </a:moveTo>
                  <a:lnTo>
                    <a:pt x="1759258" y="0"/>
                  </a:lnTo>
                  <a:lnTo>
                    <a:pt x="1759258" y="1757059"/>
                  </a:lnTo>
                  <a:lnTo>
                    <a:pt x="0" y="175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 rot="-3750179">
              <a:off x="9106153" y="1152461"/>
              <a:ext cx="1977593" cy="2419074"/>
            </a:xfrm>
            <a:custGeom>
              <a:avLst/>
              <a:gdLst/>
              <a:ahLst/>
              <a:cxnLst/>
              <a:rect l="l" t="t" r="r" b="b"/>
              <a:pathLst>
                <a:path w="1977593" h="2419074">
                  <a:moveTo>
                    <a:pt x="0" y="0"/>
                  </a:moveTo>
                  <a:lnTo>
                    <a:pt x="1977594" y="0"/>
                  </a:lnTo>
                  <a:lnTo>
                    <a:pt x="1977594" y="2419074"/>
                  </a:lnTo>
                  <a:lnTo>
                    <a:pt x="0" y="241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 rot="-152080">
              <a:off x="41676" y="71163"/>
              <a:ext cx="3261561" cy="1956937"/>
            </a:xfrm>
            <a:custGeom>
              <a:avLst/>
              <a:gdLst/>
              <a:ahLst/>
              <a:cxnLst/>
              <a:rect l="l" t="t" r="r" b="b"/>
              <a:pathLst>
                <a:path w="3261561" h="1956937">
                  <a:moveTo>
                    <a:pt x="0" y="0"/>
                  </a:moveTo>
                  <a:lnTo>
                    <a:pt x="3261562" y="0"/>
                  </a:lnTo>
                  <a:lnTo>
                    <a:pt x="3261562" y="1956936"/>
                  </a:lnTo>
                  <a:lnTo>
                    <a:pt x="0" y="1956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028700" y="370434"/>
            <a:ext cx="7762760" cy="215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3E3E3E"/>
                </a:solidFill>
                <a:latin typeface="Nunito Heavy"/>
              </a:rPr>
              <a:t>Hypothesis Genaration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42950" y="2840081"/>
            <a:ext cx="1255120" cy="1145198"/>
            <a:chOff x="0" y="0"/>
            <a:chExt cx="1584663" cy="14458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4663" cy="1445879"/>
            </a:xfrm>
            <a:custGeom>
              <a:avLst/>
              <a:gdLst/>
              <a:ahLst/>
              <a:cxnLst/>
              <a:rect l="l" t="t" r="r" b="b"/>
              <a:pathLst>
                <a:path w="1584663" h="1445879">
                  <a:moveTo>
                    <a:pt x="0" y="0"/>
                  </a:moveTo>
                  <a:lnTo>
                    <a:pt x="1584663" y="0"/>
                  </a:lnTo>
                  <a:lnTo>
                    <a:pt x="1584663" y="1445879"/>
                  </a:lnTo>
                  <a:lnTo>
                    <a:pt x="0" y="1445879"/>
                  </a:lnTo>
                  <a:close/>
                </a:path>
              </a:pathLst>
            </a:custGeom>
            <a:solidFill>
              <a:srgbClr val="ABAFF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584663" cy="1436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3"/>
                </a:lnSpc>
              </a:pPr>
              <a:r>
                <a:rPr lang="en-US" sz="4070">
                  <a:solidFill>
                    <a:srgbClr val="000000"/>
                  </a:solidFill>
                  <a:latin typeface="Nunito Ultra-Bold"/>
                </a:rPr>
                <a:t>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47172" y="2849606"/>
            <a:ext cx="6444288" cy="631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3E3E3E"/>
                </a:solidFill>
                <a:latin typeface="Nunito Bold"/>
              </a:rPr>
              <a:t>P</a:t>
            </a:r>
            <a:r>
              <a:rPr lang="en-US" sz="3499" u="sng" strike="noStrike">
                <a:solidFill>
                  <a:srgbClr val="3E3E3E"/>
                </a:solidFill>
                <a:latin typeface="Nunito Bold"/>
              </a:rPr>
              <a:t>roduct Data-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3499" u="sng" strike="noStrike">
              <a:solidFill>
                <a:srgbClr val="3E3E3E"/>
              </a:solidFill>
              <a:latin typeface="Nunito Bold"/>
            </a:endParaRP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UPC - (Universal Product Code) product specific identifier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DESCRIPTION - product description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MANUFACTURER - product manufacturer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CATEGORY - category of product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SUB_CATEGORY - sub-category of product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trike="noStrike">
                <a:solidFill>
                  <a:srgbClr val="3E3E3E"/>
                </a:solidFill>
                <a:latin typeface="Nunito Bold"/>
              </a:rPr>
              <a:t>PRODUCT_SIZE - package size or quantity of product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699" u="none" strike="noStrike">
              <a:solidFill>
                <a:srgbClr val="3E3E3E"/>
              </a:solidFill>
              <a:latin typeface="Nunito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908521"/>
              </p:ext>
            </p:extLst>
          </p:nvPr>
        </p:nvGraphicFramePr>
        <p:xfrm>
          <a:off x="769859" y="2280917"/>
          <a:ext cx="17077685" cy="7481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1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3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2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1408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 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</a:t>
                      </a:r>
                      <a:endParaRPr lang="en-US" sz="2800" b="1" dirty="0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Model -1(Random Forest)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Model-2(XGBoost)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Model-3(CatBoost)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8728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Feature 1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Average units in 2 months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Feature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</a:t>
                      </a:r>
                      <a:endParaRPr lang="en-US" sz="2800" b="1" dirty="0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Feature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</a:t>
                      </a:r>
                      <a:endParaRPr lang="en-US" sz="2800" b="1" dirty="0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8728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Feature 2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Feature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Average units in 2 months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Average units in 2 months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8728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Feature 3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Lag Feature -52 weeks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Manfacturer-2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Lag Feature -52 weeks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1408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Feature 4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Base Price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/>
                        <a:t>  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Display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</a:t>
                      </a:r>
                      <a:endParaRPr lang="en-US" sz="2800" b="1" dirty="0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8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Display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800" dirty="0"/>
                        <a:t>  </a:t>
                      </a:r>
                      <a:endParaRPr lang="en-US" sz="2800" b="1" dirty="0">
                        <a:solidFill>
                          <a:srgbClr val="000000"/>
                        </a:solidFill>
                        <a:latin typeface="Canva Sans Bold"/>
                      </a:endParaRPr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267200" y="207328"/>
            <a:ext cx="8241581" cy="1127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dirty="0">
                <a:solidFill>
                  <a:srgbClr val="000000"/>
                </a:solidFill>
                <a:latin typeface="Canva Sans Bold"/>
              </a:rPr>
              <a:t>Top Four Features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C6718403-4570-4439-8406-6C208CBE3715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0123" y="2768424"/>
            <a:ext cx="4499575" cy="5701842"/>
          </a:xfrm>
          <a:custGeom>
            <a:avLst/>
            <a:gdLst/>
            <a:ahLst/>
            <a:cxnLst/>
            <a:rect l="l" t="t" r="r" b="b"/>
            <a:pathLst>
              <a:path w="4499575" h="5701842">
                <a:moveTo>
                  <a:pt x="0" y="0"/>
                </a:moveTo>
                <a:lnTo>
                  <a:pt x="4499575" y="0"/>
                </a:lnTo>
                <a:lnTo>
                  <a:pt x="4499575" y="5701843"/>
                </a:lnTo>
                <a:lnTo>
                  <a:pt x="0" y="570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29698" y="207328"/>
            <a:ext cx="5532239" cy="112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Canva Sans Bold"/>
              </a:rPr>
              <a:t>Final Pipeline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E28FE8EE-D22C-44A9-ABD8-D9B2A58E085F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988239"/>
            <a:ext cx="10319407" cy="5829866"/>
          </a:xfrm>
          <a:custGeom>
            <a:avLst/>
            <a:gdLst/>
            <a:ahLst/>
            <a:cxnLst/>
            <a:rect l="l" t="t" r="r" b="b"/>
            <a:pathLst>
              <a:path w="10319407" h="5829866">
                <a:moveTo>
                  <a:pt x="0" y="0"/>
                </a:moveTo>
                <a:lnTo>
                  <a:pt x="10319407" y="0"/>
                </a:lnTo>
                <a:lnTo>
                  <a:pt x="10319407" y="5829865"/>
                </a:lnTo>
                <a:lnTo>
                  <a:pt x="0" y="5829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29698" y="207328"/>
            <a:ext cx="5532239" cy="112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Canva Sans Bold"/>
              </a:rPr>
              <a:t>Final Pipeline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259255B9-AF95-4145-B5C8-EA9D4B84EC72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8946" y="2768424"/>
            <a:ext cx="15902598" cy="6489876"/>
          </a:xfrm>
          <a:custGeom>
            <a:avLst/>
            <a:gdLst/>
            <a:ahLst/>
            <a:cxnLst/>
            <a:rect l="l" t="t" r="r" b="b"/>
            <a:pathLst>
              <a:path w="15902598" h="6489876">
                <a:moveTo>
                  <a:pt x="0" y="0"/>
                </a:moveTo>
                <a:lnTo>
                  <a:pt x="15902599" y="0"/>
                </a:lnTo>
                <a:lnTo>
                  <a:pt x="15902599" y="6489876"/>
                </a:lnTo>
                <a:lnTo>
                  <a:pt x="0" y="6489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48" t="-556" b="-55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29698" y="207328"/>
            <a:ext cx="5532239" cy="112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Canva Sans Bold"/>
              </a:rPr>
              <a:t>Final Pipeline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5243AAE9-5834-419C-9F65-CD27496E28ED}"/>
              </a:ext>
            </a:extLst>
          </p:cNvPr>
          <p:cNvSpPr/>
          <p:nvPr/>
        </p:nvSpPr>
        <p:spPr>
          <a:xfrm>
            <a:off x="0" y="175926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07402" y="3457575"/>
            <a:ext cx="8165341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338"/>
              </a:lnSpc>
              <a:spcBef>
                <a:spcPct val="0"/>
              </a:spcBef>
            </a:pPr>
            <a:r>
              <a:rPr lang="en-US" sz="11115">
                <a:solidFill>
                  <a:srgbClr val="3E3E3E"/>
                </a:solidFill>
                <a:latin typeface="Nunito Heavy"/>
              </a:rPr>
              <a:t>Thank you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91400" y="20507"/>
            <a:ext cx="11204796" cy="4847324"/>
            <a:chOff x="0" y="0"/>
            <a:chExt cx="14939728" cy="6463098"/>
          </a:xfrm>
        </p:grpSpPr>
        <p:sp>
          <p:nvSpPr>
            <p:cNvPr id="5" name="Freeform 5"/>
            <p:cNvSpPr/>
            <p:nvPr/>
          </p:nvSpPr>
          <p:spPr>
            <a:xfrm>
              <a:off x="3436578" y="0"/>
              <a:ext cx="8006401" cy="4803840"/>
            </a:xfrm>
            <a:custGeom>
              <a:avLst/>
              <a:gdLst/>
              <a:ahLst/>
              <a:cxnLst/>
              <a:rect l="l" t="t" r="r" b="b"/>
              <a:pathLst>
                <a:path w="8006401" h="4803840">
                  <a:moveTo>
                    <a:pt x="0" y="0"/>
                  </a:moveTo>
                  <a:lnTo>
                    <a:pt x="8006401" y="0"/>
                  </a:lnTo>
                  <a:lnTo>
                    <a:pt x="8006401" y="4803840"/>
                  </a:lnTo>
                  <a:lnTo>
                    <a:pt x="0" y="4803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11442979" y="4160411"/>
              <a:ext cx="2443170" cy="2302687"/>
            </a:xfrm>
            <a:custGeom>
              <a:avLst/>
              <a:gdLst/>
              <a:ahLst/>
              <a:cxnLst/>
              <a:rect l="l" t="t" r="r" b="b"/>
              <a:pathLst>
                <a:path w="2443170" h="2302687">
                  <a:moveTo>
                    <a:pt x="0" y="0"/>
                  </a:moveTo>
                  <a:lnTo>
                    <a:pt x="2443169" y="0"/>
                  </a:lnTo>
                  <a:lnTo>
                    <a:pt x="2443169" y="2302687"/>
                  </a:lnTo>
                  <a:lnTo>
                    <a:pt x="0" y="230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62492" y="3314937"/>
              <a:ext cx="1488904" cy="1488904"/>
            </a:xfrm>
            <a:custGeom>
              <a:avLst/>
              <a:gdLst/>
              <a:ahLst/>
              <a:cxnLst/>
              <a:rect l="l" t="t" r="r" b="b"/>
              <a:pathLst>
                <a:path w="1488904" h="1488904">
                  <a:moveTo>
                    <a:pt x="0" y="0"/>
                  </a:moveTo>
                  <a:lnTo>
                    <a:pt x="1488904" y="0"/>
                  </a:lnTo>
                  <a:lnTo>
                    <a:pt x="1488904" y="1488903"/>
                  </a:lnTo>
                  <a:lnTo>
                    <a:pt x="0" y="148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93649" y="2829685"/>
              <a:ext cx="485859" cy="485251"/>
            </a:xfrm>
            <a:custGeom>
              <a:avLst/>
              <a:gdLst/>
              <a:ahLst/>
              <a:cxnLst/>
              <a:rect l="l" t="t" r="r" b="b"/>
              <a:pathLst>
                <a:path w="485859" h="485251">
                  <a:moveTo>
                    <a:pt x="0" y="0"/>
                  </a:moveTo>
                  <a:lnTo>
                    <a:pt x="485858" y="0"/>
                  </a:lnTo>
                  <a:lnTo>
                    <a:pt x="485858" y="485252"/>
                  </a:lnTo>
                  <a:lnTo>
                    <a:pt x="0" y="48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646648" y="5081880"/>
              <a:ext cx="586499" cy="585766"/>
            </a:xfrm>
            <a:custGeom>
              <a:avLst/>
              <a:gdLst/>
              <a:ahLst/>
              <a:cxnLst/>
              <a:rect l="l" t="t" r="r" b="b"/>
              <a:pathLst>
                <a:path w="586499" h="585766">
                  <a:moveTo>
                    <a:pt x="0" y="0"/>
                  </a:moveTo>
                  <a:lnTo>
                    <a:pt x="586499" y="0"/>
                  </a:lnTo>
                  <a:lnTo>
                    <a:pt x="586499" y="585765"/>
                  </a:lnTo>
                  <a:lnTo>
                    <a:pt x="0" y="585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 rot="-9382171">
              <a:off x="12374612" y="507121"/>
              <a:ext cx="2156579" cy="2489557"/>
            </a:xfrm>
            <a:custGeom>
              <a:avLst/>
              <a:gdLst/>
              <a:ahLst/>
              <a:cxnLst/>
              <a:rect l="l" t="t" r="r" b="b"/>
              <a:pathLst>
                <a:path w="2156579" h="2489557">
                  <a:moveTo>
                    <a:pt x="0" y="0"/>
                  </a:moveTo>
                  <a:lnTo>
                    <a:pt x="2156578" y="0"/>
                  </a:lnTo>
                  <a:lnTo>
                    <a:pt x="2156578" y="2489557"/>
                  </a:lnTo>
                  <a:lnTo>
                    <a:pt x="0" y="2489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826302"/>
              <a:ext cx="926756" cy="925597"/>
            </a:xfrm>
            <a:custGeom>
              <a:avLst/>
              <a:gdLst/>
              <a:ahLst/>
              <a:cxnLst/>
              <a:rect l="l" t="t" r="r" b="b"/>
              <a:pathLst>
                <a:path w="926756" h="925597">
                  <a:moveTo>
                    <a:pt x="0" y="0"/>
                  </a:moveTo>
                  <a:lnTo>
                    <a:pt x="926756" y="0"/>
                  </a:lnTo>
                  <a:lnTo>
                    <a:pt x="926756" y="925598"/>
                  </a:lnTo>
                  <a:lnTo>
                    <a:pt x="0" y="925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5040630"/>
            <a:ext cx="5246370" cy="5246370"/>
            <a:chOff x="0" y="0"/>
            <a:chExt cx="13884457" cy="13884457"/>
          </a:xfrm>
        </p:grpSpPr>
        <p:sp>
          <p:nvSpPr>
            <p:cNvPr id="13" name="Freeform 13"/>
            <p:cNvSpPr/>
            <p:nvPr/>
          </p:nvSpPr>
          <p:spPr>
            <a:xfrm>
              <a:off x="-342874" y="-11125"/>
              <a:ext cx="14570202" cy="13906705"/>
            </a:xfrm>
            <a:custGeom>
              <a:avLst/>
              <a:gdLst/>
              <a:ahLst/>
              <a:cxnLst/>
              <a:rect l="l" t="t" r="r" b="b"/>
              <a:pathLst>
                <a:path w="14570202" h="13906705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254486" y="73238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0"/>
              <a:stretch>
                <a:fillRect l="-72463" t="-68" r="223" b="-1536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149493" y="5855140"/>
            <a:ext cx="895707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E3E3E"/>
                </a:solidFill>
                <a:latin typeface="Canva Sans Bold"/>
              </a:rPr>
              <a:t>M.RAMA GOPALA KRISHNA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1871</Words>
  <Application>Microsoft Office PowerPoint</Application>
  <PresentationFormat>Custom</PresentationFormat>
  <Paragraphs>503</Paragraphs>
  <Slides>94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Canva Sans</vt:lpstr>
      <vt:lpstr>Calibri</vt:lpstr>
      <vt:lpstr>Arial</vt:lpstr>
      <vt:lpstr>Nunito Heavy</vt:lpstr>
      <vt:lpstr>Gagalin</vt:lpstr>
      <vt:lpstr>Nunito Bold</vt:lpstr>
      <vt:lpstr>Nunito Ultra-Bold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USER</cp:lastModifiedBy>
  <cp:revision>15</cp:revision>
  <dcterms:created xsi:type="dcterms:W3CDTF">2006-08-16T00:00:00Z</dcterms:created>
  <dcterms:modified xsi:type="dcterms:W3CDTF">2024-05-24T06:31:33Z</dcterms:modified>
  <dc:identifier>DAGEqwCxmFM</dc:identifier>
</cp:coreProperties>
</file>